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87" r:id="rId3"/>
    <p:sldId id="490" r:id="rId4"/>
    <p:sldId id="491" r:id="rId5"/>
    <p:sldId id="492" r:id="rId6"/>
    <p:sldId id="493" r:id="rId7"/>
    <p:sldId id="498" r:id="rId8"/>
    <p:sldId id="495" r:id="rId9"/>
    <p:sldId id="494" r:id="rId10"/>
    <p:sldId id="496" r:id="rId11"/>
    <p:sldId id="499" r:id="rId12"/>
    <p:sldId id="497" r:id="rId13"/>
    <p:sldId id="488" r:id="rId14"/>
    <p:sldId id="48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99"/>
    <a:srgbClr val="FFCCCC"/>
    <a:srgbClr val="33CC33"/>
    <a:srgbClr val="FFCC66"/>
    <a:srgbClr val="66FF33"/>
    <a:srgbClr val="CDD185"/>
    <a:srgbClr val="E2E5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797" y="-3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B12C0-5C3E-4221-8C82-2D29DE738131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64777-A370-4ADC-8EB9-EE3AEDDA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578FA187-ACB9-4913-9E11-4FFC096A5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vi-VN" dirty="0" smtClean="0"/>
              <a:t>Бори́с Гео́ргиевич Нурали́ев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8FA187-ACB9-4913-9E11-4FFC096A500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26712-1259-46FE-B7B3-F05678CAA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4A021-962B-4244-8487-EE4CB3C0C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1C8FF-D603-48A3-889C-B4EA026926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DBDEB-2EB7-41FD-84F4-5FA240CCB5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70C38-824C-426D-B917-790B65FE22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AE822-D4FE-4FE6-914F-52444152B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9D86A-6DED-432C-9760-5A6AD27EF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E903A-4D4D-4217-9BDD-9CD7FDAB7F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4E3EF-F457-4E75-899F-68D240B4D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91C14-647A-48CE-8CF9-38487341F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51305-C1FE-4806-866B-0BB0F3B868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4D2F109-7BF8-42C1-ADA9-E5139093C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0" y="3717032"/>
            <a:ext cx="9144000" cy="2016224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dirty="0" smtClean="0">
                <a:latin typeface="Bookman Old Style" pitchFamily="18" charset="0"/>
              </a:rPr>
              <a:t>Фирмы-газели и феномен инверсии причинно-следственных связей  в менеджменте</a:t>
            </a:r>
            <a:r>
              <a:rPr lang="ru-RU" sz="4000" dirty="0">
                <a:latin typeface="Bookman Old Style" pitchFamily="18" charset="0"/>
              </a:rPr>
              <a:t/>
            </a:r>
            <a:br>
              <a:rPr lang="ru-RU" sz="4000" dirty="0">
                <a:latin typeface="Bookman Old Style" pitchFamily="18" charset="0"/>
              </a:rPr>
            </a:b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1371600" y="5100638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b="0">
              <a:latin typeface="Times New Roman" pitchFamily="18" charset="0"/>
            </a:endParaRPr>
          </a:p>
        </p:txBody>
      </p:sp>
      <p:pic>
        <p:nvPicPr>
          <p:cNvPr id="8" name="Рисунок 7" descr="Экспорт-5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556792"/>
            <a:ext cx="22923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 Box 5" descr="Газетная бумага"/>
          <p:cNvSpPr txBox="1">
            <a:spLocks noChangeArrowheads="1"/>
          </p:cNvSpPr>
          <p:nvPr/>
        </p:nvSpPr>
        <p:spPr bwMode="auto">
          <a:xfrm>
            <a:off x="4284663" y="0"/>
            <a:ext cx="4859337" cy="144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200" dirty="0">
                <a:latin typeface="Bookman Old Style" pitchFamily="18" charset="0"/>
              </a:rPr>
              <a:t>А.Ю. Юданов,</a:t>
            </a:r>
          </a:p>
          <a:p>
            <a:pPr algn="r"/>
            <a:r>
              <a:rPr lang="de-DE" sz="2200" dirty="0" smtClean="0">
                <a:solidFill>
                  <a:srgbClr val="C00000"/>
                </a:solidFill>
                <a:latin typeface="Bookman Old Style" pitchFamily="18" charset="0"/>
              </a:rPr>
              <a:t>http://www.yudanov.ru/</a:t>
            </a:r>
            <a:endParaRPr lang="ru-RU" sz="22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algn="r"/>
            <a:endParaRPr lang="ru-RU" sz="22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algn="r"/>
            <a:endParaRPr lang="ru-RU" sz="22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9" name="Text Box 1047"/>
          <p:cNvSpPr txBox="1">
            <a:spLocks noChangeArrowheads="1"/>
          </p:cNvSpPr>
          <p:nvPr/>
        </p:nvSpPr>
        <p:spPr bwMode="auto">
          <a:xfrm>
            <a:off x="3174032" y="5226784"/>
            <a:ext cx="596996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2000" dirty="0" smtClean="0">
                <a:solidFill>
                  <a:srgbClr val="800000"/>
                </a:solidFill>
              </a:rPr>
              <a:t>III Международная научно-практическая конференция  </a:t>
            </a:r>
          </a:p>
          <a:p>
            <a:pPr algn="r"/>
            <a:r>
              <a:rPr lang="ru-RU" sz="2000" dirty="0" smtClean="0">
                <a:solidFill>
                  <a:srgbClr val="800000"/>
                </a:solidFill>
              </a:rPr>
              <a:t>УПРАВЛЕНЧЕСКИЕ НАУКИ В СОВРЕМЕННОМ МИРЕ»</a:t>
            </a:r>
            <a:endParaRPr lang="ru-RU" sz="2000" dirty="0" smtClean="0">
              <a:solidFill>
                <a:srgbClr val="800000"/>
              </a:solidFill>
            </a:endParaRPr>
          </a:p>
          <a:p>
            <a:pPr algn="r"/>
            <a:r>
              <a:rPr lang="ru-RU" sz="2000" dirty="0" smtClean="0">
                <a:solidFill>
                  <a:srgbClr val="800000"/>
                </a:solidFill>
              </a:rPr>
              <a:t> </a:t>
            </a:r>
            <a:r>
              <a:rPr lang="ru-RU" sz="2000" dirty="0" smtClean="0"/>
              <a:t>1 декабря 2015 года, Москва</a:t>
            </a:r>
            <a:br>
              <a:rPr lang="ru-RU" sz="2000" dirty="0" smtClean="0"/>
            </a:br>
            <a:r>
              <a:rPr lang="ru-RU" sz="2000" dirty="0" smtClean="0"/>
              <a:t>Финансовый университет</a:t>
            </a:r>
            <a:endParaRPr lang="ru-RU" sz="2000" dirty="0" smtClean="0"/>
          </a:p>
          <a:p>
            <a:pPr algn="r"/>
            <a:endParaRPr lang="ru-RU" sz="2000" dirty="0">
              <a:solidFill>
                <a:srgbClr val="800000"/>
              </a:solidFill>
            </a:endParaRPr>
          </a:p>
        </p:txBody>
      </p:sp>
      <p:pic>
        <p:nvPicPr>
          <p:cNvPr id="12" name="Изображение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2656"/>
            <a:ext cx="4826000" cy="1412776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 t="7203" b="7873"/>
          <a:stretch>
            <a:fillRect/>
          </a:stretch>
        </p:blipFill>
        <p:spPr bwMode="auto">
          <a:xfrm>
            <a:off x="1043608" y="260648"/>
            <a:ext cx="7416823" cy="558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67544" y="6309320"/>
            <a:ext cx="7912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Источник: Семенова Н.М., Финансовый университет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www.techgiri.com/wp-content/uploads/2015/05/YotaPhone2-Wh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19750" cy="4705350"/>
          </a:xfrm>
          <a:prstGeom prst="rect">
            <a:avLst/>
          </a:prstGeom>
          <a:noFill/>
        </p:spPr>
      </p:pic>
      <p:sp>
        <p:nvSpPr>
          <p:cNvPr id="3" name="Text Box 9" descr="Газетная бумага"/>
          <p:cNvSpPr txBox="1">
            <a:spLocks noChangeArrowheads="1"/>
          </p:cNvSpPr>
          <p:nvPr/>
        </p:nvSpPr>
        <p:spPr bwMode="auto">
          <a:xfrm>
            <a:off x="755576" y="5805264"/>
            <a:ext cx="7935506" cy="91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ru-RU" sz="2400" dirty="0" smtClean="0">
                <a:latin typeface="Arial Narrow" pitchFamily="34" charset="0"/>
              </a:rPr>
              <a:t>От предпринимательского  бутылочного горлышка</a:t>
            </a:r>
          </a:p>
          <a:p>
            <a:pPr algn="ctr">
              <a:lnSpc>
                <a:spcPct val="70000"/>
              </a:lnSpc>
            </a:pPr>
            <a:r>
              <a:rPr lang="ru-RU" sz="2400" dirty="0" smtClean="0"/>
              <a:t>к </a:t>
            </a:r>
            <a:r>
              <a:rPr lang="ru-RU" sz="2400" dirty="0" smtClean="0">
                <a:latin typeface="Arial Narrow" pitchFamily="34" charset="0"/>
              </a:rPr>
              <a:t>бутылочному горлышку финансовому</a:t>
            </a:r>
          </a:p>
          <a:p>
            <a:pPr algn="r">
              <a:lnSpc>
                <a:spcPct val="70000"/>
              </a:lnSpc>
            </a:pPr>
            <a:r>
              <a:rPr lang="ru-RU" sz="2400" dirty="0" smtClean="0"/>
              <a:t>(Н.М. Семенова</a:t>
            </a:r>
            <a:r>
              <a:rPr lang="ru-RU" sz="2800" dirty="0" smtClean="0"/>
              <a:t>)</a:t>
            </a:r>
            <a:endParaRPr lang="ru-RU" sz="2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s00.yaplakal.com/pics/pics_original/8/1/8/64258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8001573" cy="514545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Контрольный пакет компании-создателя </a:t>
            </a:r>
            <a:r>
              <a:rPr lang="ru-RU" dirty="0" err="1" smtClean="0"/>
              <a:t>YotaPhone</a:t>
            </a:r>
            <a:r>
              <a:rPr lang="ru-RU" dirty="0" smtClean="0"/>
              <a:t> выкупил китайский холдинг REX </a:t>
            </a:r>
            <a:r>
              <a:rPr lang="ru-RU" dirty="0" err="1" smtClean="0"/>
              <a:t>Global</a:t>
            </a:r>
            <a:r>
              <a:rPr lang="ru-RU" dirty="0" smtClean="0"/>
              <a:t> за $100 </a:t>
            </a:r>
            <a:r>
              <a:rPr lang="ru-RU" dirty="0" err="1" smtClean="0"/>
              <a:t>млн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forbes.ru/sites/default/files/users/user12848/Snimok_ekrana_2013-03-19_v_13.46.39_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9189" y="0"/>
            <a:ext cx="6434811" cy="4879378"/>
          </a:xfrm>
          <a:prstGeom prst="rect">
            <a:avLst/>
          </a:prstGeom>
          <a:noFill/>
        </p:spPr>
      </p:pic>
      <p:sp>
        <p:nvSpPr>
          <p:cNvPr id="6" name="Кольцо 5"/>
          <p:cNvSpPr/>
          <p:nvPr/>
        </p:nvSpPr>
        <p:spPr bwMode="auto">
          <a:xfrm>
            <a:off x="2771800" y="1196752"/>
            <a:ext cx="3312368" cy="3284984"/>
          </a:xfrm>
          <a:prstGeom prst="donut">
            <a:avLst>
              <a:gd name="adj" fmla="val 18268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9" name="Скругленная соединительная линия 8"/>
          <p:cNvCxnSpPr/>
          <p:nvPr/>
        </p:nvCxnSpPr>
        <p:spPr bwMode="auto">
          <a:xfrm rot="10800000" flipV="1">
            <a:off x="4355976" y="1268760"/>
            <a:ext cx="4392488" cy="50405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Скругленная соединительная линия 10"/>
          <p:cNvCxnSpPr/>
          <p:nvPr/>
        </p:nvCxnSpPr>
        <p:spPr bwMode="auto">
          <a:xfrm rot="10800000" flipV="1">
            <a:off x="5364088" y="1916832"/>
            <a:ext cx="3240360" cy="129614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492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Скругленная соединительная линия 12"/>
          <p:cNvCxnSpPr/>
          <p:nvPr/>
        </p:nvCxnSpPr>
        <p:spPr bwMode="auto">
          <a:xfrm rot="10800000" flipV="1">
            <a:off x="5292080" y="1484784"/>
            <a:ext cx="3168352" cy="7920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492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4" name="Picture 2" descr="&amp;Kcy;&amp;acy;&amp;kcy; &amp;ocy;&amp;scy;&amp;ncy;&amp;ocy;&amp;vcy;&amp;acy;&amp;tcy;&amp;iecy;&amp;lcy;&amp;softcy; «1&amp;Scy;» &amp;pcy;&amp;ocy;&amp;scy;&amp;tcy;&amp;rcy;&amp;ocy;&amp;icy;&amp;lcy; &amp;bcy;&amp;icy;&amp;zcy;&amp;ncy;&amp;iecy;&amp;scy; &amp;scy; &amp;vcy;&amp;ycy;&amp;rcy;&amp;ucy;&amp;chcy;&amp;kcy;&amp;ocy;&amp;jcy; &amp;vcy; $1 &amp;mcy;&amp;lcy;&amp;rcy;&amp;d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76672" y="3876674"/>
            <a:ext cx="5048250" cy="2981326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39552" y="764704"/>
            <a:ext cx="864096" cy="8002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 С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3717032"/>
            <a:ext cx="9144000" cy="2016224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dirty="0" smtClean="0">
                <a:latin typeface="Bookman Old Style" pitchFamily="18" charset="0"/>
              </a:rPr>
              <a:t>Фирмы-газели и феномен инверсии причинно-следственных связей  в менеджменте</a:t>
            </a:r>
            <a:r>
              <a:rPr lang="ru-RU" sz="4000" dirty="0">
                <a:latin typeface="Bookman Old Style" pitchFamily="18" charset="0"/>
              </a:rPr>
              <a:t/>
            </a:r>
            <a:br>
              <a:rPr lang="ru-RU" sz="4000" dirty="0">
                <a:latin typeface="Bookman Old Style" pitchFamily="18" charset="0"/>
              </a:rPr>
            </a:b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371600" y="5100638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b="0">
              <a:latin typeface="Times New Roman" pitchFamily="18" charset="0"/>
            </a:endParaRPr>
          </a:p>
        </p:txBody>
      </p:sp>
      <p:pic>
        <p:nvPicPr>
          <p:cNvPr id="4" name="Рисунок 3" descr="Экспорт-5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556792"/>
            <a:ext cx="22923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 descr="Газетная бумага"/>
          <p:cNvSpPr txBox="1">
            <a:spLocks noChangeArrowheads="1"/>
          </p:cNvSpPr>
          <p:nvPr/>
        </p:nvSpPr>
        <p:spPr bwMode="auto">
          <a:xfrm>
            <a:off x="4284663" y="0"/>
            <a:ext cx="4859337" cy="144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200" dirty="0">
                <a:latin typeface="Bookman Old Style" pitchFamily="18" charset="0"/>
              </a:rPr>
              <a:t>А.Ю. Юданов,</a:t>
            </a:r>
          </a:p>
          <a:p>
            <a:pPr algn="r"/>
            <a:r>
              <a:rPr lang="de-DE" sz="2200" dirty="0" smtClean="0">
                <a:solidFill>
                  <a:srgbClr val="C00000"/>
                </a:solidFill>
                <a:latin typeface="Bookman Old Style" pitchFamily="18" charset="0"/>
              </a:rPr>
              <a:t>http://www.yudanov.ru/</a:t>
            </a:r>
            <a:endParaRPr lang="ru-RU" sz="22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algn="r"/>
            <a:endParaRPr lang="ru-RU" sz="22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algn="r"/>
            <a:endParaRPr lang="ru-RU" sz="22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6" name="Text Box 1047"/>
          <p:cNvSpPr txBox="1">
            <a:spLocks noChangeArrowheads="1"/>
          </p:cNvSpPr>
          <p:nvPr/>
        </p:nvSpPr>
        <p:spPr bwMode="auto">
          <a:xfrm>
            <a:off x="3174032" y="5226784"/>
            <a:ext cx="596996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2000" dirty="0" smtClean="0">
                <a:solidFill>
                  <a:srgbClr val="800000"/>
                </a:solidFill>
              </a:rPr>
              <a:t>III Международная научно-практическая конференция  </a:t>
            </a:r>
          </a:p>
          <a:p>
            <a:pPr algn="r"/>
            <a:r>
              <a:rPr lang="ru-RU" sz="2000" dirty="0" smtClean="0">
                <a:solidFill>
                  <a:srgbClr val="800000"/>
                </a:solidFill>
              </a:rPr>
              <a:t>УПРАВЛЕНЧЕСКИЕ НАУКИ В СОВРЕМЕННОМ МИРЕ»</a:t>
            </a:r>
            <a:endParaRPr lang="ru-RU" sz="2000" dirty="0" smtClean="0">
              <a:solidFill>
                <a:srgbClr val="800000"/>
              </a:solidFill>
            </a:endParaRPr>
          </a:p>
          <a:p>
            <a:pPr algn="r"/>
            <a:r>
              <a:rPr lang="ru-RU" sz="2000" dirty="0" smtClean="0">
                <a:solidFill>
                  <a:srgbClr val="800000"/>
                </a:solidFill>
              </a:rPr>
              <a:t> </a:t>
            </a:r>
            <a:r>
              <a:rPr lang="ru-RU" sz="2000" dirty="0" smtClean="0"/>
              <a:t>1 декабря 2015 года, Москва</a:t>
            </a:r>
            <a:br>
              <a:rPr lang="ru-RU" sz="2000" dirty="0" smtClean="0"/>
            </a:br>
            <a:r>
              <a:rPr lang="ru-RU" sz="2000" dirty="0" smtClean="0"/>
              <a:t>Финансовый университет</a:t>
            </a:r>
            <a:endParaRPr lang="ru-RU" sz="2000" dirty="0" smtClean="0"/>
          </a:p>
          <a:p>
            <a:pPr algn="r"/>
            <a:endParaRPr lang="ru-RU" sz="2000" dirty="0">
              <a:solidFill>
                <a:srgbClr val="800000"/>
              </a:solidFill>
            </a:endParaRPr>
          </a:p>
        </p:txBody>
      </p:sp>
      <p:pic>
        <p:nvPicPr>
          <p:cNvPr id="7" name="Изображение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2656"/>
            <a:ext cx="4826000" cy="1412776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1556792"/>
            <a:ext cx="3240360" cy="8002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</a:t>
            </a:r>
            <a:r>
              <a:rPr lang="ru-RU" sz="2800" dirty="0" err="1" smtClean="0"/>
              <a:t>Тандер</a:t>
            </a:r>
            <a:r>
              <a:rPr lang="ru-RU" sz="2800" dirty="0" smtClean="0"/>
              <a:t>» («Магнит»)</a:t>
            </a:r>
          </a:p>
          <a:p>
            <a:endParaRPr lang="ru-RU" sz="1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4935220"/>
          <a:ext cx="9144000" cy="1803400"/>
        </p:xfrm>
        <a:graphic>
          <a:graphicData uri="http://schemas.openxmlformats.org/drawingml/2006/table">
            <a:tbl>
              <a:tblPr/>
              <a:tblGrid>
                <a:gridCol w="2874989"/>
                <a:gridCol w="972078"/>
                <a:gridCol w="999421"/>
                <a:gridCol w="999421"/>
                <a:gridCol w="1074858"/>
                <a:gridCol w="974661"/>
                <a:gridCol w="124857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7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r>
                        <a:rPr lang="en-US" sz="17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17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Выручка, млрд. руб.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236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336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449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580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764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7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963- </a:t>
                      </a:r>
                      <a:r>
                        <a:rPr lang="ru-RU" sz="17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1008</a:t>
                      </a:r>
                      <a:endParaRPr lang="ru-RU" sz="17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Рост выручки, %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39,0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42,1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33,6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29,2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31,7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7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26-32</a:t>
                      </a:r>
                      <a:endParaRPr lang="ru-RU" sz="17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Маржа EBITDA, %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8,1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8,2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10,6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11,2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11,3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7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н.д</a:t>
                      </a:r>
                      <a:r>
                        <a:rPr lang="ru-RU" sz="17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7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Капитальные затраты, млрд. руб.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36,1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50,9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47,9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52,5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3D3D3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55,9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4140" marR="104140" marT="104140" marB="1041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7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7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4687239" y="0"/>
          <a:ext cx="4456761" cy="5089947"/>
        </p:xfrm>
        <a:graphic>
          <a:graphicData uri="http://schemas.openxmlformats.org/presentationml/2006/ole">
            <p:oleObj spid="_x0000_s21508" name="Диаграмма" r:id="rId3" imgW="5219646" imgH="5943600" progId="MSGraph.Char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52120" y="476672"/>
            <a:ext cx="1224136" cy="9233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Выручка, </a:t>
            </a:r>
          </a:p>
          <a:p>
            <a:r>
              <a:rPr lang="ru-RU" sz="1800" dirty="0" smtClean="0"/>
              <a:t>млрд. руб.</a:t>
            </a:r>
          </a:p>
          <a:p>
            <a:endParaRPr lang="ru-RU" sz="1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92080" y="1844824"/>
            <a:ext cx="1872208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</a:rPr>
              <a:t>y = 8,5542e</a:t>
            </a:r>
            <a:r>
              <a:rPr lang="de-DE" sz="2000" baseline="30000" dirty="0" smtClean="0">
                <a:solidFill>
                  <a:schemeClr val="accent2">
                    <a:lumMod val="75000"/>
                  </a:schemeClr>
                </a:solidFill>
              </a:rPr>
              <a:t>0,3629x</a:t>
            </a:r>
          </a:p>
          <a:p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de-DE" sz="2000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</a:rPr>
              <a:t> = 0,984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 bwMode="auto">
          <a:xfrm>
            <a:off x="8388424" y="404664"/>
            <a:ext cx="0" cy="10081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>
            <a:off x="8388424" y="404664"/>
            <a:ext cx="5040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>
            <a:off x="8388424" y="141277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Прямая со стрелкой 21"/>
          <p:cNvCxnSpPr/>
          <p:nvPr/>
        </p:nvCxnSpPr>
        <p:spPr bwMode="auto">
          <a:xfrm>
            <a:off x="8460432" y="3212976"/>
            <a:ext cx="0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5" name="Прямая соединительная линия 24"/>
          <p:cNvCxnSpPr/>
          <p:nvPr/>
        </p:nvCxnSpPr>
        <p:spPr bwMode="auto">
          <a:xfrm flipH="1">
            <a:off x="7308304" y="3573016"/>
            <a:ext cx="11521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Прямая соединительная линия 28"/>
          <p:cNvCxnSpPr/>
          <p:nvPr/>
        </p:nvCxnSpPr>
        <p:spPr bwMode="auto">
          <a:xfrm flipH="1">
            <a:off x="7596336" y="3212976"/>
            <a:ext cx="86409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467544" y="980728"/>
          <a:ext cx="8216900" cy="5535613"/>
        </p:xfrm>
        <a:graphic>
          <a:graphicData uri="http://schemas.openxmlformats.org/presentationml/2006/ole">
            <p:oleObj spid="_x0000_s37890" name="Document" r:id="rId3" imgW="6289112" imgH="4227563" progId="Word.Document.8">
              <p:embed/>
            </p:oleObj>
          </a:graphicData>
        </a:graphic>
      </p:graphicFrame>
      <p:sp>
        <p:nvSpPr>
          <p:cNvPr id="5" name="Line 7"/>
          <p:cNvSpPr>
            <a:spLocks noChangeShapeType="1"/>
          </p:cNvSpPr>
          <p:nvPr/>
        </p:nvSpPr>
        <p:spPr bwMode="auto">
          <a:xfrm flipV="1">
            <a:off x="5641207" y="1768128"/>
            <a:ext cx="946150" cy="47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lg" len="lg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rot="10830846">
            <a:off x="5565007" y="5125691"/>
            <a:ext cx="10668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lg" len="lg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rot="10830846">
            <a:off x="2669407" y="5125691"/>
            <a:ext cx="10668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lg" len="lg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rot="10800005">
            <a:off x="1545457" y="2560291"/>
            <a:ext cx="1588" cy="152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lg" len="lg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2987824" y="836712"/>
            <a:ext cx="504825" cy="431800"/>
            <a:chOff x="2290" y="119"/>
            <a:chExt cx="318" cy="272"/>
          </a:xfrm>
        </p:grpSpPr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2290" y="119"/>
              <a:ext cx="318" cy="27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2336" y="210"/>
              <a:ext cx="227" cy="9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" name="Group 16"/>
          <p:cNvGrpSpPr>
            <a:grpSpLocks/>
          </p:cNvGrpSpPr>
          <p:nvPr/>
        </p:nvGrpSpPr>
        <p:grpSpPr bwMode="auto">
          <a:xfrm>
            <a:off x="5868144" y="836712"/>
            <a:ext cx="504825" cy="431800"/>
            <a:chOff x="2290" y="119"/>
            <a:chExt cx="318" cy="272"/>
          </a:xfrm>
        </p:grpSpPr>
        <p:sp>
          <p:nvSpPr>
            <p:cNvPr id="15" name="Oval 17"/>
            <p:cNvSpPr>
              <a:spLocks noChangeArrowheads="1"/>
            </p:cNvSpPr>
            <p:nvPr/>
          </p:nvSpPr>
          <p:spPr bwMode="auto">
            <a:xfrm>
              <a:off x="2290" y="119"/>
              <a:ext cx="318" cy="27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2336" y="210"/>
              <a:ext cx="227" cy="9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2699792" y="1772816"/>
            <a:ext cx="106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lg" len="lg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Text Box 83" descr="Газетная бумага"/>
          <p:cNvSpPr txBox="1">
            <a:spLocks noChangeArrowheads="1"/>
          </p:cNvSpPr>
          <p:nvPr/>
        </p:nvSpPr>
        <p:spPr bwMode="auto">
          <a:xfrm>
            <a:off x="683568" y="0"/>
            <a:ext cx="79208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Стандартная модель стратегического планирования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467544" y="980728"/>
            <a:ext cx="2232248" cy="158417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ПОСТА-НОВКА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+mj-lt"/>
              </a:rPr>
              <a:t>ЗАДАЧ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469901" y="692696"/>
            <a:ext cx="8216900" cy="5889080"/>
            <a:chOff x="469901" y="692696"/>
            <a:chExt cx="8216900" cy="588908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69901" y="1046163"/>
              <a:ext cx="8216900" cy="5535613"/>
              <a:chOff x="341" y="1113"/>
              <a:chExt cx="5176" cy="3487"/>
            </a:xfrm>
          </p:grpSpPr>
          <p:graphicFrame>
            <p:nvGraphicFramePr>
              <p:cNvPr id="4" name="Object 5"/>
              <p:cNvGraphicFramePr>
                <a:graphicFrameLocks noChangeAspect="1"/>
              </p:cNvGraphicFramePr>
              <p:nvPr/>
            </p:nvGraphicFramePr>
            <p:xfrm>
              <a:off x="341" y="1113"/>
              <a:ext cx="5176" cy="3487"/>
            </p:xfrm>
            <a:graphic>
              <a:graphicData uri="http://schemas.openxmlformats.org/presentationml/2006/ole">
                <p:oleObj spid="_x0000_s38914" name="Document" r:id="rId3" imgW="6289112" imgH="4227563" progId="Word.Document.8">
                  <p:embed/>
                </p:oleObj>
              </a:graphicData>
            </a:graphic>
          </p:graphicFrame>
          <p:sp>
            <p:nvSpPr>
              <p:cNvPr id="5" name="Line 6"/>
              <p:cNvSpPr>
                <a:spLocks noChangeShapeType="1"/>
              </p:cNvSpPr>
              <p:nvPr/>
            </p:nvSpPr>
            <p:spPr bwMode="auto">
              <a:xfrm>
                <a:off x="1746" y="1525"/>
                <a:ext cx="67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arrow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" name="Line 7"/>
              <p:cNvSpPr>
                <a:spLocks noChangeShapeType="1"/>
              </p:cNvSpPr>
              <p:nvPr/>
            </p:nvSpPr>
            <p:spPr bwMode="auto">
              <a:xfrm>
                <a:off x="3605" y="1525"/>
                <a:ext cx="59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arrow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 rot="10830846">
                <a:off x="3552" y="3504"/>
                <a:ext cx="672" cy="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arrow" w="lg" len="lg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 rot="10830846">
                <a:off x="1728" y="3504"/>
                <a:ext cx="672" cy="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arrow" w="lg" len="lg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 flipH="1">
                <a:off x="1020" y="2115"/>
                <a:ext cx="3856" cy="95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arrow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38916" name="Picture 4" descr="http://images.bizorg.su/goods/504/496/s_504496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15816" y="692696"/>
              <a:ext cx="648072" cy="648072"/>
            </a:xfrm>
            <a:prstGeom prst="rect">
              <a:avLst/>
            </a:prstGeom>
            <a:noFill/>
          </p:spPr>
        </p:pic>
        <p:pic>
          <p:nvPicPr>
            <p:cNvPr id="19" name="Picture 4" descr="http://images.bizorg.su/goods/504/496/s_504496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96136" y="692696"/>
              <a:ext cx="648072" cy="648072"/>
            </a:xfrm>
            <a:prstGeom prst="rect">
              <a:avLst/>
            </a:prstGeom>
            <a:noFill/>
          </p:spPr>
        </p:pic>
      </p:grpSp>
      <p:sp>
        <p:nvSpPr>
          <p:cNvPr id="20" name="Text Box 83" descr="Газетная бумага"/>
          <p:cNvSpPr txBox="1">
            <a:spLocks noChangeArrowheads="1"/>
          </p:cNvSpPr>
          <p:nvPr/>
        </p:nvSpPr>
        <p:spPr bwMode="auto">
          <a:xfrm>
            <a:off x="0" y="0"/>
            <a:ext cx="95405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700" b="1" dirty="0" smtClean="0">
                <a:latin typeface="Arial Narrow" pitchFamily="34" charset="0"/>
              </a:rPr>
              <a:t>Предпринимательская модель стратегического планирования</a:t>
            </a:r>
            <a:endParaRPr lang="ru-RU" sz="27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 cstate="print"/>
          <a:srcRect l="58824" t="7152"/>
          <a:stretch>
            <a:fillRect/>
          </a:stretch>
        </p:blipFill>
        <p:spPr bwMode="auto">
          <a:xfrm>
            <a:off x="5357813" y="6643688"/>
            <a:ext cx="378618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14" descr="Логотипы_2_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00813"/>
            <a:ext cx="2411413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5720" y="214290"/>
            <a:ext cx="8358246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kern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Группа ПОЛИМЕРТЕПЛО: лидер рынка предизолированных трубопроводов для распределительных сетей ГВС и отопления России и стран СНГ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b="0" kern="0" dirty="0">
              <a:solidFill>
                <a:sysClr val="windowText" lastClr="000000"/>
              </a:solidFill>
              <a:latin typeface="Arial" charset="0"/>
            </a:endParaRPr>
          </a:p>
        </p:txBody>
      </p:sp>
      <p:pic>
        <p:nvPicPr>
          <p:cNvPr id="5" name="Рисунок 12" descr="g._Moskva._Dost_275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75" y="1500188"/>
            <a:ext cx="6889750" cy="457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 cstate="print"/>
          <a:srcRect l="58824" t="7152"/>
          <a:stretch>
            <a:fillRect/>
          </a:stretch>
        </p:blipFill>
        <p:spPr bwMode="auto">
          <a:xfrm>
            <a:off x="5357813" y="6643688"/>
            <a:ext cx="378618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Documents and Settings\Jeltonogova\Рабочий стол\karta 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857250"/>
            <a:ext cx="8869363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14" descr="Логотипы_2_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00813"/>
            <a:ext cx="2411413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57192" y="1357298"/>
            <a:ext cx="8286808" cy="50167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0" kern="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b="0" kern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  Аварийность: </a:t>
            </a:r>
            <a:r>
              <a:rPr lang="ru-RU" b="0" kern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 pitchFamily="34" charset="0"/>
              </a:rPr>
              <a:t>кардинальное снижение до уровня ниже европейского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0" kern="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b="0" kern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  Энергосбережение: </a:t>
            </a:r>
            <a:r>
              <a:rPr lang="ru-RU" b="0" kern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 pitchFamily="34" charset="0"/>
              </a:rPr>
              <a:t>уменьшение тепловых потерь до уровня 4%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0" kern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b="0" kern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  Плановые летние отключения ГВС: </a:t>
            </a:r>
            <a:r>
              <a:rPr lang="ru-RU" b="0" kern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 pitchFamily="34" charset="0"/>
              </a:rPr>
              <a:t>снижение сроков отключения до 10 дней;       в перспективе: отказ от плановых отключений </a:t>
            </a:r>
            <a:endParaRPr lang="ru-RU" b="0" kern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214291"/>
            <a:ext cx="8143932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kern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Эффект внедрения технологий Группы ПОЛИМЕРТЕПЛО в г.Москве: модернизация внутриквартальных тепловых сетей ОАО «МОЭК» (2006-2010)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b="0" kern="0" dirty="0">
              <a:solidFill>
                <a:sysClr val="windowText" lastClr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>
            <a:off x="7037405" y="3249611"/>
            <a:ext cx="64294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rot="5400000">
            <a:off x="7179487" y="1464455"/>
            <a:ext cx="357984" cy="7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3643306" y="2071678"/>
            <a:ext cx="1428760" cy="15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>
            <a:off x="36084" y="1821248"/>
            <a:ext cx="1785950" cy="7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6822297" y="5464983"/>
            <a:ext cx="107157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7073124" y="2642388"/>
            <a:ext cx="5715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5143504" y="2071678"/>
            <a:ext cx="856462" cy="7143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2857885" y="4500173"/>
            <a:ext cx="3000396" cy="79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1036613" y="4678371"/>
            <a:ext cx="2786082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-570742" y="4500570"/>
            <a:ext cx="2999602" cy="7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9512" y="4077072"/>
            <a:ext cx="1928826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800" dirty="0" smtClean="0">
                <a:latin typeface="Candara" pitchFamily="34" charset="0"/>
              </a:rPr>
              <a:t>2. </a:t>
            </a:r>
            <a:r>
              <a:rPr lang="ru-RU" sz="1800" dirty="0" smtClean="0">
                <a:latin typeface="Candara" pitchFamily="34" charset="0"/>
              </a:rPr>
              <a:t>Сдача сетей </a:t>
            </a:r>
            <a:r>
              <a:rPr lang="ru-RU" sz="1800" dirty="0" smtClean="0">
                <a:latin typeface="Candara" pitchFamily="34" charset="0"/>
              </a:rPr>
              <a:t>в эксплуатацию. </a:t>
            </a:r>
            <a:endParaRPr lang="ru-RU" sz="1800" b="1" dirty="0">
              <a:latin typeface="Candara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20" y="6072206"/>
            <a:ext cx="8501122" cy="428628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latin typeface="Candara" pitchFamily="34" charset="0"/>
              </a:rPr>
              <a:t>Банк</a:t>
            </a:r>
            <a:r>
              <a:rPr lang="ru-RU" sz="1800" b="1" dirty="0" smtClean="0"/>
              <a:t>  </a:t>
            </a:r>
            <a:endParaRPr lang="ru-RU" sz="1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00166" y="4786322"/>
            <a:ext cx="2143125" cy="9233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800" dirty="0" smtClean="0">
                <a:latin typeface="Candara" pitchFamily="34" charset="0"/>
              </a:rPr>
              <a:t>3. </a:t>
            </a:r>
            <a:r>
              <a:rPr lang="ru-RU" sz="1800" dirty="0" smtClean="0">
                <a:latin typeface="Candara" pitchFamily="34" charset="0"/>
              </a:rPr>
              <a:t>Кредитование под </a:t>
            </a:r>
            <a:r>
              <a:rPr lang="ru-RU" sz="1800" dirty="0" smtClean="0">
                <a:latin typeface="Candara" pitchFamily="34" charset="0"/>
              </a:rPr>
              <a:t>залог </a:t>
            </a:r>
            <a:r>
              <a:rPr lang="ru-RU" sz="1800" dirty="0" smtClean="0">
                <a:latin typeface="Candara" pitchFamily="34" charset="0"/>
              </a:rPr>
              <a:t>новых </a:t>
            </a:r>
            <a:r>
              <a:rPr lang="ru-RU" sz="1800" dirty="0" smtClean="0">
                <a:latin typeface="Candara" pitchFamily="34" charset="0"/>
              </a:rPr>
              <a:t>сетей.  </a:t>
            </a:r>
            <a:endParaRPr lang="ru-RU" sz="1800" dirty="0">
              <a:latin typeface="Candar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27784" y="3573016"/>
            <a:ext cx="2664296" cy="8463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800" dirty="0" smtClean="0">
                <a:latin typeface="Candara" pitchFamily="34" charset="0"/>
              </a:rPr>
              <a:t>5. Погашение </a:t>
            </a:r>
            <a:r>
              <a:rPr lang="ru-RU" sz="1800" dirty="0" err="1" smtClean="0">
                <a:latin typeface="Candara" pitchFamily="34" charset="0"/>
              </a:rPr>
              <a:t>обяза-тельств</a:t>
            </a:r>
            <a:r>
              <a:rPr lang="ru-RU" sz="1800" dirty="0" smtClean="0">
                <a:latin typeface="Candara" pitchFamily="34" charset="0"/>
              </a:rPr>
              <a:t> </a:t>
            </a:r>
            <a:r>
              <a:rPr lang="ru-RU" sz="1800" dirty="0" smtClean="0">
                <a:latin typeface="Candara" pitchFamily="34" charset="0"/>
              </a:rPr>
              <a:t>по кредиту. </a:t>
            </a:r>
          </a:p>
          <a:p>
            <a:pPr>
              <a:defRPr/>
            </a:pPr>
            <a:endParaRPr lang="ru-RU" sz="1300" dirty="0">
              <a:latin typeface="+mn-lt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4282" y="2786058"/>
            <a:ext cx="4929222" cy="428628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latin typeface="Candara" pitchFamily="34" charset="0"/>
              </a:rPr>
              <a:t>Теплоснабжающая организация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282" y="928670"/>
            <a:ext cx="4929222" cy="428628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latin typeface="Candara" pitchFamily="34" charset="0"/>
              </a:rPr>
              <a:t>Группа ПОЛИМЕРТЕПЛО  </a:t>
            </a:r>
            <a:endParaRPr lang="ru-RU" sz="2400" b="1" dirty="0">
              <a:latin typeface="Candar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9512" y="1484784"/>
            <a:ext cx="2214578" cy="9233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800" dirty="0" smtClean="0">
                <a:latin typeface="Candara" pitchFamily="34" charset="0"/>
              </a:rPr>
              <a:t>1. Целевое </a:t>
            </a:r>
            <a:r>
              <a:rPr lang="ru-RU" sz="1800" dirty="0">
                <a:latin typeface="Candara" pitchFamily="34" charset="0"/>
              </a:rPr>
              <a:t>финансирование </a:t>
            </a:r>
            <a:r>
              <a:rPr lang="ru-RU" sz="1800" dirty="0" smtClean="0">
                <a:latin typeface="Candara" pitchFamily="34" charset="0"/>
              </a:rPr>
              <a:t>замены </a:t>
            </a:r>
            <a:r>
              <a:rPr lang="ru-RU" sz="1800" dirty="0" smtClean="0">
                <a:latin typeface="Candara" pitchFamily="34" charset="0"/>
              </a:rPr>
              <a:t>сетей. </a:t>
            </a:r>
            <a:endParaRPr lang="ru-RU" sz="1800" dirty="0">
              <a:latin typeface="Candar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14612" y="1643050"/>
            <a:ext cx="2505460" cy="9233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800" dirty="0" smtClean="0">
                <a:latin typeface="Candara" pitchFamily="34" charset="0"/>
              </a:rPr>
              <a:t>4.  Погашение </a:t>
            </a:r>
            <a:r>
              <a:rPr lang="ru-RU" sz="1800" dirty="0" err="1" smtClean="0">
                <a:latin typeface="Candara" pitchFamily="34" charset="0"/>
              </a:rPr>
              <a:t>обя-зательств</a:t>
            </a:r>
            <a:r>
              <a:rPr lang="ru-RU" sz="1800" dirty="0" smtClean="0">
                <a:latin typeface="Candara" pitchFamily="34" charset="0"/>
              </a:rPr>
              <a:t> </a:t>
            </a:r>
            <a:r>
              <a:rPr lang="ru-RU" sz="1800" dirty="0" smtClean="0">
                <a:latin typeface="Candara" pitchFamily="34" charset="0"/>
              </a:rPr>
              <a:t>по целевому </a:t>
            </a:r>
            <a:r>
              <a:rPr lang="ru-RU" sz="1800" dirty="0" smtClean="0">
                <a:latin typeface="Candara" pitchFamily="34" charset="0"/>
              </a:rPr>
              <a:t>финансированию</a:t>
            </a:r>
            <a:endParaRPr lang="ru-RU" sz="1800" dirty="0" smtClean="0">
              <a:latin typeface="Candara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000760" y="2786058"/>
            <a:ext cx="2857488" cy="42862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 smtClean="0">
                <a:latin typeface="Candara" pitchFamily="34" charset="0"/>
              </a:rPr>
              <a:t>Администрация субъекта РФ  </a:t>
            </a:r>
            <a:endParaRPr lang="ru-RU" sz="1800" b="1" dirty="0">
              <a:latin typeface="Candara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929322" y="928670"/>
            <a:ext cx="2857488" cy="42862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 smtClean="0">
                <a:latin typeface="Candara" pitchFamily="34" charset="0"/>
              </a:rPr>
              <a:t>Региональный регулятор (РЭК)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00760" y="1643050"/>
            <a:ext cx="2857520" cy="6924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-342900">
              <a:defRPr/>
            </a:pPr>
            <a:r>
              <a:rPr lang="ru-RU" sz="1300" dirty="0" smtClean="0">
                <a:latin typeface="Candara" pitchFamily="34" charset="0"/>
              </a:rPr>
              <a:t>1. Трехстороннее Соглашение о «замораживании» (не снижении) тарифов ТСО. </a:t>
            </a:r>
            <a:endParaRPr lang="ru-RU" sz="1300" b="1" dirty="0" smtClean="0">
              <a:latin typeface="Candar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00760" y="3571876"/>
            <a:ext cx="2857520" cy="16927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-342900">
              <a:defRPr/>
            </a:pPr>
            <a:r>
              <a:rPr lang="ru-RU" sz="1300" dirty="0" smtClean="0">
                <a:latin typeface="Candara" pitchFamily="34" charset="0"/>
              </a:rPr>
              <a:t>1. Трехстороннее Соглашение о готовности использовать  механизмы бюджетного софинансирования для недопущения неисполнения ТСО  обязательств по обслуживанию и погашению кредита Банка .</a:t>
            </a:r>
          </a:p>
          <a:p>
            <a:pPr marL="342900" indent="-342900">
              <a:defRPr/>
            </a:pPr>
            <a:endParaRPr lang="ru-RU" sz="1300" b="1" dirty="0" smtClean="0">
              <a:latin typeface="+mn-lt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5143504" y="3214686"/>
            <a:ext cx="857256" cy="7143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1691680" y="3140968"/>
            <a:ext cx="0" cy="9315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1520" y="0"/>
            <a:ext cx="8358246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kern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Группа ПОЛИМЕРТЕПЛО: </a:t>
            </a:r>
            <a:r>
              <a:rPr lang="ru-RU" sz="2400" kern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как продать товар неплатежеспособному клиенту?</a:t>
            </a:r>
            <a:endParaRPr lang="ru-RU" sz="2400" kern="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b="0" kern="0" dirty="0">
              <a:solidFill>
                <a:sysClr val="windowText" lastClr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 descr="Газетная бумага"/>
          <p:cNvSpPr txBox="1">
            <a:spLocks noChangeArrowheads="1"/>
          </p:cNvSpPr>
          <p:nvPr/>
        </p:nvSpPr>
        <p:spPr bwMode="auto">
          <a:xfrm>
            <a:off x="1116013" y="188913"/>
            <a:ext cx="69605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Arial Narrow" pitchFamily="34" charset="0"/>
              </a:rPr>
              <a:t>Банк «Русский стандарт» (активы, </a:t>
            </a:r>
            <a:r>
              <a:rPr lang="ru-RU" sz="2800" dirty="0" smtClean="0">
                <a:latin typeface="Arial Narrow" pitchFamily="34" charset="0"/>
              </a:rPr>
              <a:t>млрд. </a:t>
            </a:r>
            <a:r>
              <a:rPr lang="ru-RU" sz="2800" dirty="0" err="1">
                <a:latin typeface="Arial Narrow" pitchFamily="34" charset="0"/>
              </a:rPr>
              <a:t>руб</a:t>
            </a:r>
            <a:r>
              <a:rPr lang="ru-RU" sz="2800" dirty="0">
                <a:latin typeface="Arial Narrow" pitchFamily="34" charset="0"/>
              </a:rPr>
              <a:t>) 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979712" y="692696"/>
            <a:ext cx="5219700" cy="5943600"/>
            <a:chOff x="1547813" y="620713"/>
            <a:chExt cx="5219700" cy="5943600"/>
          </a:xfrm>
        </p:grpSpPr>
        <p:pic>
          <p:nvPicPr>
            <p:cNvPr id="4" name="Object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47813" y="620713"/>
              <a:ext cx="5219700" cy="594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Группа 4"/>
            <p:cNvGrpSpPr/>
            <p:nvPr/>
          </p:nvGrpSpPr>
          <p:grpSpPr>
            <a:xfrm>
              <a:off x="2339752" y="980728"/>
              <a:ext cx="2376264" cy="4752528"/>
              <a:chOff x="2339752" y="980728"/>
              <a:chExt cx="2376264" cy="4752528"/>
            </a:xfrm>
          </p:grpSpPr>
          <p:cxnSp>
            <p:nvCxnSpPr>
              <p:cNvPr id="6" name="Прямая соединительная линия 5"/>
              <p:cNvCxnSpPr/>
              <p:nvPr/>
            </p:nvCxnSpPr>
            <p:spPr bwMode="auto">
              <a:xfrm flipV="1">
                <a:off x="2339752" y="1052736"/>
                <a:ext cx="2376264" cy="468052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" name="Прямоугольник 6"/>
              <p:cNvSpPr/>
              <p:nvPr/>
            </p:nvSpPr>
            <p:spPr>
              <a:xfrm>
                <a:off x="2699792" y="980728"/>
                <a:ext cx="170993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3200" b="1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3200" b="1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3200" b="1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3200" b="1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9pPr>
              </a:lstStyle>
              <a:p>
                <a:r>
                  <a:rPr lang="de-DE" sz="1800" dirty="0" smtClean="0"/>
                  <a:t>y = 859,14e</a:t>
                </a:r>
                <a:r>
                  <a:rPr lang="de-DE" sz="1800" baseline="30000" dirty="0" smtClean="0"/>
                  <a:t>0,9637x</a:t>
                </a:r>
              </a:p>
              <a:p>
                <a:r>
                  <a:rPr lang="de-DE" sz="1800" dirty="0" smtClean="0"/>
                  <a:t>R</a:t>
                </a:r>
                <a:r>
                  <a:rPr lang="de-DE" sz="1800" baseline="30000" dirty="0" smtClean="0"/>
                  <a:t>2</a:t>
                </a:r>
                <a:r>
                  <a:rPr lang="de-DE" sz="1800" dirty="0" smtClean="0"/>
                  <a:t> = 0,9996</a:t>
                </a:r>
                <a:endParaRPr lang="ru-RU" sz="18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0" y="1700213"/>
          <a:ext cx="4824413" cy="4824412"/>
        </p:xfrm>
        <a:graphic>
          <a:graphicData uri="http://schemas.openxmlformats.org/presentationml/2006/ole">
            <p:oleObj spid="_x0000_s46082" name="Chart" r:id="rId3" imgW="2628833" imgH="2619443" progId="MSGraph.Chart.8">
              <p:embed/>
            </p:oleObj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4500563" y="1700213"/>
          <a:ext cx="4859337" cy="4859337"/>
        </p:xfrm>
        <a:graphic>
          <a:graphicData uri="http://schemas.openxmlformats.org/presentationml/2006/ole">
            <p:oleObj spid="_x0000_s46083" name="Chart" r:id="rId4" imgW="2628833" imgH="2619443" progId="MSGraph.Chart.8">
              <p:embed/>
            </p:oleObj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481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5738813"/>
            <a:ext cx="1841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>
                <a:latin typeface="Times New Roman" pitchFamily="18" charset="0"/>
                <a:cs typeface="Times New Roman" pitchFamily="18" charset="0"/>
              </a:rPr>
            </a:br>
            <a:endParaRPr lang="ru-RU" sz="2400">
              <a:latin typeface="Times New Roman" pitchFamily="18" charset="0"/>
            </a:endParaRPr>
          </a:p>
        </p:txBody>
      </p:sp>
      <p:sp>
        <p:nvSpPr>
          <p:cNvPr id="6" name="Text Box 8" descr="Газетная бумага"/>
          <p:cNvSpPr txBox="1">
            <a:spLocks noChangeArrowheads="1"/>
          </p:cNvSpPr>
          <p:nvPr/>
        </p:nvSpPr>
        <p:spPr bwMode="auto">
          <a:xfrm>
            <a:off x="1283784" y="188640"/>
            <a:ext cx="715452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ru-RU" sz="2800" b="1" dirty="0">
                <a:latin typeface="Arial Narrow" pitchFamily="34" charset="0"/>
              </a:rPr>
              <a:t>Структура портфеля банка «Русский стандарт</a:t>
            </a:r>
            <a:r>
              <a:rPr lang="ru-RU" sz="2800" b="1" dirty="0" smtClean="0">
                <a:latin typeface="Arial Narrow" pitchFamily="34" charset="0"/>
              </a:rPr>
              <a:t>»</a:t>
            </a:r>
          </a:p>
          <a:p>
            <a:pPr algn="ctr" eaLnBrk="0" hangingPunct="0"/>
            <a:r>
              <a:rPr lang="ru-RU" sz="2800" dirty="0" smtClean="0"/>
              <a:t>2001-2005</a:t>
            </a:r>
            <a:r>
              <a:rPr lang="ru-RU" sz="3200" b="1" dirty="0" smtClean="0">
                <a:latin typeface="Arial Narrow" pitchFamily="34" charset="0"/>
              </a:rPr>
              <a:t> </a:t>
            </a:r>
            <a:endParaRPr lang="ru-RU" sz="3200" b="1" dirty="0">
              <a:latin typeface="Arial Narrow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5276047" y="3212976"/>
            <a:ext cx="1932783" cy="2706561"/>
            <a:chOff x="5276047" y="3212976"/>
            <a:chExt cx="1932783" cy="2706561"/>
          </a:xfrm>
        </p:grpSpPr>
        <p:sp>
          <p:nvSpPr>
            <p:cNvPr id="9" name="Полилиния 8"/>
            <p:cNvSpPr/>
            <p:nvPr/>
          </p:nvSpPr>
          <p:spPr bwMode="auto">
            <a:xfrm>
              <a:off x="5276047" y="5353489"/>
              <a:ext cx="1510912" cy="566048"/>
            </a:xfrm>
            <a:custGeom>
              <a:avLst/>
              <a:gdLst>
                <a:gd name="connsiteX0" fmla="*/ 126132 w 1510912"/>
                <a:gd name="connsiteY0" fmla="*/ 217132 h 566048"/>
                <a:gd name="connsiteX1" fmla="*/ 126132 w 1510912"/>
                <a:gd name="connsiteY1" fmla="*/ 217132 h 566048"/>
                <a:gd name="connsiteX2" fmla="*/ 210353 w 1510912"/>
                <a:gd name="connsiteY2" fmla="*/ 144943 h 566048"/>
                <a:gd name="connsiteX3" fmla="*/ 258479 w 1510912"/>
                <a:gd name="connsiteY3" fmla="*/ 132911 h 566048"/>
                <a:gd name="connsiteX4" fmla="*/ 354732 w 1510912"/>
                <a:gd name="connsiteY4" fmla="*/ 108848 h 566048"/>
                <a:gd name="connsiteX5" fmla="*/ 450985 w 1510912"/>
                <a:gd name="connsiteY5" fmla="*/ 72753 h 566048"/>
                <a:gd name="connsiteX6" fmla="*/ 571300 w 1510912"/>
                <a:gd name="connsiteY6" fmla="*/ 60722 h 566048"/>
                <a:gd name="connsiteX7" fmla="*/ 619427 w 1510912"/>
                <a:gd name="connsiteY7" fmla="*/ 36658 h 566048"/>
                <a:gd name="connsiteX8" fmla="*/ 799900 w 1510912"/>
                <a:gd name="connsiteY8" fmla="*/ 12595 h 566048"/>
                <a:gd name="connsiteX9" fmla="*/ 1112721 w 1510912"/>
                <a:gd name="connsiteY9" fmla="*/ 48690 h 566048"/>
                <a:gd name="connsiteX10" fmla="*/ 1196942 w 1510912"/>
                <a:gd name="connsiteY10" fmla="*/ 60722 h 566048"/>
                <a:gd name="connsiteX11" fmla="*/ 1281164 w 1510912"/>
                <a:gd name="connsiteY11" fmla="*/ 84785 h 566048"/>
                <a:gd name="connsiteX12" fmla="*/ 1365385 w 1510912"/>
                <a:gd name="connsiteY12" fmla="*/ 108848 h 566048"/>
                <a:gd name="connsiteX13" fmla="*/ 1413511 w 1510912"/>
                <a:gd name="connsiteY13" fmla="*/ 132911 h 566048"/>
                <a:gd name="connsiteX14" fmla="*/ 1437574 w 1510912"/>
                <a:gd name="connsiteY14" fmla="*/ 169006 h 566048"/>
                <a:gd name="connsiteX15" fmla="*/ 1461637 w 1510912"/>
                <a:gd name="connsiteY15" fmla="*/ 253227 h 566048"/>
                <a:gd name="connsiteX16" fmla="*/ 1497732 w 1510912"/>
                <a:gd name="connsiteY16" fmla="*/ 277290 h 566048"/>
                <a:gd name="connsiteX17" fmla="*/ 1509764 w 1510912"/>
                <a:gd name="connsiteY17" fmla="*/ 313385 h 566048"/>
                <a:gd name="connsiteX18" fmla="*/ 1485700 w 1510912"/>
                <a:gd name="connsiteY18" fmla="*/ 409637 h 566048"/>
                <a:gd name="connsiteX19" fmla="*/ 1389448 w 1510912"/>
                <a:gd name="connsiteY19" fmla="*/ 493858 h 566048"/>
                <a:gd name="connsiteX20" fmla="*/ 1317258 w 1510912"/>
                <a:gd name="connsiteY20" fmla="*/ 529953 h 566048"/>
                <a:gd name="connsiteX21" fmla="*/ 992406 w 1510912"/>
                <a:gd name="connsiteY21" fmla="*/ 554016 h 566048"/>
                <a:gd name="connsiteX22" fmla="*/ 595364 w 1510912"/>
                <a:gd name="connsiteY22" fmla="*/ 566048 h 566048"/>
                <a:gd name="connsiteX23" fmla="*/ 126132 w 1510912"/>
                <a:gd name="connsiteY23" fmla="*/ 541985 h 566048"/>
                <a:gd name="connsiteX24" fmla="*/ 65974 w 1510912"/>
                <a:gd name="connsiteY24" fmla="*/ 529953 h 566048"/>
                <a:gd name="connsiteX25" fmla="*/ 17848 w 1510912"/>
                <a:gd name="connsiteY25" fmla="*/ 505890 h 566048"/>
                <a:gd name="connsiteX26" fmla="*/ 29879 w 1510912"/>
                <a:gd name="connsiteY26" fmla="*/ 397606 h 566048"/>
                <a:gd name="connsiteX27" fmla="*/ 41911 w 1510912"/>
                <a:gd name="connsiteY27" fmla="*/ 361511 h 566048"/>
                <a:gd name="connsiteX28" fmla="*/ 114100 w 1510912"/>
                <a:gd name="connsiteY28" fmla="*/ 313385 h 566048"/>
                <a:gd name="connsiteX29" fmla="*/ 126132 w 1510912"/>
                <a:gd name="connsiteY29" fmla="*/ 217132 h 566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510912" h="566048">
                  <a:moveTo>
                    <a:pt x="126132" y="217132"/>
                  </a:moveTo>
                  <a:lnTo>
                    <a:pt x="126132" y="217132"/>
                  </a:lnTo>
                  <a:cubicBezTo>
                    <a:pt x="154206" y="193069"/>
                    <a:pt x="179159" y="164794"/>
                    <a:pt x="210353" y="144943"/>
                  </a:cubicBezTo>
                  <a:cubicBezTo>
                    <a:pt x="224304" y="136065"/>
                    <a:pt x="242580" y="137454"/>
                    <a:pt x="258479" y="132911"/>
                  </a:cubicBezTo>
                  <a:cubicBezTo>
                    <a:pt x="344797" y="108248"/>
                    <a:pt x="232438" y="133306"/>
                    <a:pt x="354732" y="108848"/>
                  </a:cubicBezTo>
                  <a:cubicBezTo>
                    <a:pt x="356400" y="108181"/>
                    <a:pt x="435663" y="75110"/>
                    <a:pt x="450985" y="72753"/>
                  </a:cubicBezTo>
                  <a:cubicBezTo>
                    <a:pt x="490821" y="66624"/>
                    <a:pt x="531195" y="64732"/>
                    <a:pt x="571300" y="60722"/>
                  </a:cubicBezTo>
                  <a:cubicBezTo>
                    <a:pt x="587342" y="52701"/>
                    <a:pt x="602247" y="41812"/>
                    <a:pt x="619427" y="36658"/>
                  </a:cubicBezTo>
                  <a:cubicBezTo>
                    <a:pt x="651189" y="27129"/>
                    <a:pt x="780883" y="14708"/>
                    <a:pt x="799900" y="12595"/>
                  </a:cubicBezTo>
                  <a:cubicBezTo>
                    <a:pt x="1239632" y="35740"/>
                    <a:pt x="885501" y="0"/>
                    <a:pt x="1112721" y="48690"/>
                  </a:cubicBezTo>
                  <a:cubicBezTo>
                    <a:pt x="1140450" y="54632"/>
                    <a:pt x="1169041" y="55649"/>
                    <a:pt x="1196942" y="60722"/>
                  </a:cubicBezTo>
                  <a:cubicBezTo>
                    <a:pt x="1248675" y="70128"/>
                    <a:pt x="1236053" y="71896"/>
                    <a:pt x="1281164" y="84785"/>
                  </a:cubicBezTo>
                  <a:cubicBezTo>
                    <a:pt x="1311699" y="93509"/>
                    <a:pt x="1336531" y="96482"/>
                    <a:pt x="1365385" y="108848"/>
                  </a:cubicBezTo>
                  <a:cubicBezTo>
                    <a:pt x="1381870" y="115913"/>
                    <a:pt x="1397469" y="124890"/>
                    <a:pt x="1413511" y="132911"/>
                  </a:cubicBezTo>
                  <a:cubicBezTo>
                    <a:pt x="1421532" y="144943"/>
                    <a:pt x="1431878" y="155715"/>
                    <a:pt x="1437574" y="169006"/>
                  </a:cubicBezTo>
                  <a:cubicBezTo>
                    <a:pt x="1439567" y="173657"/>
                    <a:pt x="1454436" y="244226"/>
                    <a:pt x="1461637" y="253227"/>
                  </a:cubicBezTo>
                  <a:cubicBezTo>
                    <a:pt x="1470670" y="264519"/>
                    <a:pt x="1485700" y="269269"/>
                    <a:pt x="1497732" y="277290"/>
                  </a:cubicBezTo>
                  <a:cubicBezTo>
                    <a:pt x="1501743" y="289322"/>
                    <a:pt x="1510912" y="300755"/>
                    <a:pt x="1509764" y="313385"/>
                  </a:cubicBezTo>
                  <a:cubicBezTo>
                    <a:pt x="1506770" y="346321"/>
                    <a:pt x="1501379" y="380519"/>
                    <a:pt x="1485700" y="409637"/>
                  </a:cubicBezTo>
                  <a:cubicBezTo>
                    <a:pt x="1457618" y="461788"/>
                    <a:pt x="1427569" y="463360"/>
                    <a:pt x="1389448" y="493858"/>
                  </a:cubicBezTo>
                  <a:cubicBezTo>
                    <a:pt x="1352360" y="523529"/>
                    <a:pt x="1378332" y="524043"/>
                    <a:pt x="1317258" y="529953"/>
                  </a:cubicBezTo>
                  <a:cubicBezTo>
                    <a:pt x="1209182" y="540412"/>
                    <a:pt x="1100851" y="548594"/>
                    <a:pt x="992406" y="554016"/>
                  </a:cubicBezTo>
                  <a:cubicBezTo>
                    <a:pt x="860163" y="560628"/>
                    <a:pt x="727711" y="562037"/>
                    <a:pt x="595364" y="566048"/>
                  </a:cubicBezTo>
                  <a:lnTo>
                    <a:pt x="126132" y="541985"/>
                  </a:lnTo>
                  <a:cubicBezTo>
                    <a:pt x="105730" y="540594"/>
                    <a:pt x="85374" y="536420"/>
                    <a:pt x="65974" y="529953"/>
                  </a:cubicBezTo>
                  <a:cubicBezTo>
                    <a:pt x="48959" y="524281"/>
                    <a:pt x="33890" y="513911"/>
                    <a:pt x="17848" y="505890"/>
                  </a:cubicBezTo>
                  <a:cubicBezTo>
                    <a:pt x="0" y="434499"/>
                    <a:pt x="430" y="476137"/>
                    <a:pt x="29879" y="397606"/>
                  </a:cubicBezTo>
                  <a:cubicBezTo>
                    <a:pt x="34332" y="385731"/>
                    <a:pt x="32943" y="370479"/>
                    <a:pt x="41911" y="361511"/>
                  </a:cubicBezTo>
                  <a:cubicBezTo>
                    <a:pt x="62361" y="341061"/>
                    <a:pt x="114100" y="313385"/>
                    <a:pt x="114100" y="313385"/>
                  </a:cubicBezTo>
                  <a:cubicBezTo>
                    <a:pt x="164452" y="237858"/>
                    <a:pt x="124127" y="233174"/>
                    <a:pt x="126132" y="217132"/>
                  </a:cubicBezTo>
                  <a:close/>
                </a:path>
              </a:pathLst>
            </a:custGeom>
            <a:noFill/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24128" y="3212976"/>
              <a:ext cx="148470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800" dirty="0" smtClean="0">
                  <a:solidFill>
                    <a:srgbClr val="FF0000"/>
                  </a:solidFill>
                </a:rPr>
                <a:t>Проблема  </a:t>
              </a:r>
            </a:p>
            <a:p>
              <a:r>
                <a:rPr lang="ru-RU" sz="1800" dirty="0" smtClean="0">
                  <a:solidFill>
                    <a:srgbClr val="FF0000"/>
                  </a:solidFill>
                </a:rPr>
                <a:t>привлечения </a:t>
              </a:r>
            </a:p>
            <a:p>
              <a:r>
                <a:rPr lang="ru-RU" sz="1800" dirty="0" smtClean="0">
                  <a:solidFill>
                    <a:srgbClr val="FF0000"/>
                  </a:solidFill>
                </a:rPr>
                <a:t>клиента</a:t>
              </a:r>
              <a:endParaRPr lang="ru-RU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Прямая со стрелкой 11"/>
            <p:cNvCxnSpPr>
              <a:endCxn id="9" idx="8"/>
            </p:cNvCxnSpPr>
            <p:nvPr/>
          </p:nvCxnSpPr>
          <p:spPr bwMode="auto">
            <a:xfrm flipH="1">
              <a:off x="6075947" y="4149080"/>
              <a:ext cx="80229" cy="1217004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lg"/>
            </a:ln>
            <a:effectLst/>
          </p:spPr>
        </p:cxnSp>
      </p:grpSp>
      <p:grpSp>
        <p:nvGrpSpPr>
          <p:cNvPr id="18" name="Группа 17"/>
          <p:cNvGrpSpPr/>
          <p:nvPr/>
        </p:nvGrpSpPr>
        <p:grpSpPr>
          <a:xfrm>
            <a:off x="6228184" y="692696"/>
            <a:ext cx="2988005" cy="4342101"/>
            <a:chOff x="6228184" y="692696"/>
            <a:chExt cx="2988005" cy="4342101"/>
          </a:xfrm>
        </p:grpSpPr>
        <p:sp>
          <p:nvSpPr>
            <p:cNvPr id="14" name="Полилиния 13"/>
            <p:cNvSpPr/>
            <p:nvPr/>
          </p:nvSpPr>
          <p:spPr bwMode="auto">
            <a:xfrm>
              <a:off x="8479960" y="2296225"/>
              <a:ext cx="736229" cy="2738572"/>
            </a:xfrm>
            <a:custGeom>
              <a:avLst/>
              <a:gdLst>
                <a:gd name="connsiteX0" fmla="*/ 471535 w 736229"/>
                <a:gd name="connsiteY0" fmla="*/ 37901 h 2738572"/>
                <a:gd name="connsiteX1" fmla="*/ 471535 w 736229"/>
                <a:gd name="connsiteY1" fmla="*/ 37901 h 2738572"/>
                <a:gd name="connsiteX2" fmla="*/ 375282 w 736229"/>
                <a:gd name="connsiteY2" fmla="*/ 1807 h 2738572"/>
                <a:gd name="connsiteX3" fmla="*/ 303093 w 736229"/>
                <a:gd name="connsiteY3" fmla="*/ 25870 h 2738572"/>
                <a:gd name="connsiteX4" fmla="*/ 206840 w 736229"/>
                <a:gd name="connsiteY4" fmla="*/ 98059 h 2738572"/>
                <a:gd name="connsiteX5" fmla="*/ 170745 w 736229"/>
                <a:gd name="connsiteY5" fmla="*/ 122122 h 2738572"/>
                <a:gd name="connsiteX6" fmla="*/ 110587 w 736229"/>
                <a:gd name="connsiteY6" fmla="*/ 194312 h 2738572"/>
                <a:gd name="connsiteX7" fmla="*/ 50429 w 736229"/>
                <a:gd name="connsiteY7" fmla="*/ 266501 h 2738572"/>
                <a:gd name="connsiteX8" fmla="*/ 38398 w 736229"/>
                <a:gd name="connsiteY8" fmla="*/ 302596 h 2738572"/>
                <a:gd name="connsiteX9" fmla="*/ 38398 w 736229"/>
                <a:gd name="connsiteY9" fmla="*/ 615417 h 2738572"/>
                <a:gd name="connsiteX10" fmla="*/ 62461 w 736229"/>
                <a:gd name="connsiteY10" fmla="*/ 675575 h 2738572"/>
                <a:gd name="connsiteX11" fmla="*/ 74493 w 736229"/>
                <a:gd name="connsiteY11" fmla="*/ 711670 h 2738572"/>
                <a:gd name="connsiteX12" fmla="*/ 74493 w 736229"/>
                <a:gd name="connsiteY12" fmla="*/ 1397470 h 2738572"/>
                <a:gd name="connsiteX13" fmla="*/ 38398 w 736229"/>
                <a:gd name="connsiteY13" fmla="*/ 1565912 h 2738572"/>
                <a:gd name="connsiteX14" fmla="*/ 50429 w 736229"/>
                <a:gd name="connsiteY14" fmla="*/ 2059207 h 2738572"/>
                <a:gd name="connsiteX15" fmla="*/ 74493 w 736229"/>
                <a:gd name="connsiteY15" fmla="*/ 2095301 h 2738572"/>
                <a:gd name="connsiteX16" fmla="*/ 86524 w 736229"/>
                <a:gd name="connsiteY16" fmla="*/ 2131396 h 2738572"/>
                <a:gd name="connsiteX17" fmla="*/ 170745 w 736229"/>
                <a:gd name="connsiteY17" fmla="*/ 2191554 h 2738572"/>
                <a:gd name="connsiteX18" fmla="*/ 194808 w 736229"/>
                <a:gd name="connsiteY18" fmla="*/ 2492343 h 2738572"/>
                <a:gd name="connsiteX19" fmla="*/ 218872 w 736229"/>
                <a:gd name="connsiteY19" fmla="*/ 2528438 h 2738572"/>
                <a:gd name="connsiteX20" fmla="*/ 266998 w 736229"/>
                <a:gd name="connsiteY20" fmla="*/ 2648754 h 2738572"/>
                <a:gd name="connsiteX21" fmla="*/ 339187 w 736229"/>
                <a:gd name="connsiteY21" fmla="*/ 2672817 h 2738572"/>
                <a:gd name="connsiteX22" fmla="*/ 471535 w 736229"/>
                <a:gd name="connsiteY22" fmla="*/ 2708912 h 2738572"/>
                <a:gd name="connsiteX23" fmla="*/ 676072 w 736229"/>
                <a:gd name="connsiteY23" fmla="*/ 2672817 h 2738572"/>
                <a:gd name="connsiteX24" fmla="*/ 700135 w 736229"/>
                <a:gd name="connsiteY24" fmla="*/ 2636722 h 2738572"/>
                <a:gd name="connsiteX25" fmla="*/ 676072 w 736229"/>
                <a:gd name="connsiteY25" fmla="*/ 2432186 h 2738572"/>
                <a:gd name="connsiteX26" fmla="*/ 652008 w 736229"/>
                <a:gd name="connsiteY26" fmla="*/ 2287807 h 2738572"/>
                <a:gd name="connsiteX27" fmla="*/ 627945 w 736229"/>
                <a:gd name="connsiteY27" fmla="*/ 2227649 h 2738572"/>
                <a:gd name="connsiteX28" fmla="*/ 603882 w 736229"/>
                <a:gd name="connsiteY28" fmla="*/ 2155459 h 2738572"/>
                <a:gd name="connsiteX29" fmla="*/ 603882 w 736229"/>
                <a:gd name="connsiteY29" fmla="*/ 1842638 h 2738572"/>
                <a:gd name="connsiteX30" fmla="*/ 627945 w 736229"/>
                <a:gd name="connsiteY30" fmla="*/ 1782480 h 2738572"/>
                <a:gd name="connsiteX31" fmla="*/ 652008 w 736229"/>
                <a:gd name="connsiteY31" fmla="*/ 1686228 h 2738572"/>
                <a:gd name="connsiteX32" fmla="*/ 639977 w 736229"/>
                <a:gd name="connsiteY32" fmla="*/ 1216996 h 2738572"/>
                <a:gd name="connsiteX33" fmla="*/ 688103 w 736229"/>
                <a:gd name="connsiteY33" fmla="*/ 976364 h 2738572"/>
                <a:gd name="connsiteX34" fmla="*/ 712166 w 736229"/>
                <a:gd name="connsiteY34" fmla="*/ 904175 h 2738572"/>
                <a:gd name="connsiteX35" fmla="*/ 724198 w 736229"/>
                <a:gd name="connsiteY35" fmla="*/ 868080 h 2738572"/>
                <a:gd name="connsiteX36" fmla="*/ 736229 w 736229"/>
                <a:gd name="connsiteY36" fmla="*/ 723701 h 2738572"/>
                <a:gd name="connsiteX37" fmla="*/ 700135 w 736229"/>
                <a:gd name="connsiteY37" fmla="*/ 531196 h 2738572"/>
                <a:gd name="connsiteX38" fmla="*/ 688103 w 736229"/>
                <a:gd name="connsiteY38" fmla="*/ 471038 h 2738572"/>
                <a:gd name="connsiteX39" fmla="*/ 639977 w 736229"/>
                <a:gd name="connsiteY39" fmla="*/ 386817 h 2738572"/>
                <a:gd name="connsiteX40" fmla="*/ 615914 w 736229"/>
                <a:gd name="connsiteY40" fmla="*/ 218375 h 2738572"/>
                <a:gd name="connsiteX41" fmla="*/ 579819 w 736229"/>
                <a:gd name="connsiteY41" fmla="*/ 134154 h 2738572"/>
                <a:gd name="connsiteX42" fmla="*/ 495598 w 736229"/>
                <a:gd name="connsiteY42" fmla="*/ 110091 h 2738572"/>
                <a:gd name="connsiteX43" fmla="*/ 471535 w 736229"/>
                <a:gd name="connsiteY43" fmla="*/ 73996 h 2738572"/>
                <a:gd name="connsiteX44" fmla="*/ 471535 w 736229"/>
                <a:gd name="connsiteY44" fmla="*/ 37901 h 273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736229" h="2738572">
                  <a:moveTo>
                    <a:pt x="471535" y="37901"/>
                  </a:moveTo>
                  <a:lnTo>
                    <a:pt x="471535" y="37901"/>
                  </a:lnTo>
                  <a:cubicBezTo>
                    <a:pt x="439451" y="25870"/>
                    <a:pt x="409461" y="4248"/>
                    <a:pt x="375282" y="1807"/>
                  </a:cubicBezTo>
                  <a:cubicBezTo>
                    <a:pt x="349982" y="0"/>
                    <a:pt x="303093" y="25870"/>
                    <a:pt x="303093" y="25870"/>
                  </a:cubicBezTo>
                  <a:cubicBezTo>
                    <a:pt x="258579" y="70382"/>
                    <a:pt x="288467" y="43641"/>
                    <a:pt x="206840" y="98059"/>
                  </a:cubicBezTo>
                  <a:cubicBezTo>
                    <a:pt x="194808" y="106080"/>
                    <a:pt x="180970" y="111897"/>
                    <a:pt x="170745" y="122122"/>
                  </a:cubicBezTo>
                  <a:cubicBezTo>
                    <a:pt x="65297" y="227573"/>
                    <a:pt x="194340" y="93807"/>
                    <a:pt x="110587" y="194312"/>
                  </a:cubicBezTo>
                  <a:cubicBezTo>
                    <a:pt x="33383" y="286957"/>
                    <a:pt x="110179" y="176881"/>
                    <a:pt x="50429" y="266501"/>
                  </a:cubicBezTo>
                  <a:cubicBezTo>
                    <a:pt x="46419" y="278533"/>
                    <a:pt x="41882" y="290402"/>
                    <a:pt x="38398" y="302596"/>
                  </a:cubicBezTo>
                  <a:cubicBezTo>
                    <a:pt x="6095" y="415658"/>
                    <a:pt x="19467" y="445035"/>
                    <a:pt x="38398" y="615417"/>
                  </a:cubicBezTo>
                  <a:cubicBezTo>
                    <a:pt x="40783" y="636882"/>
                    <a:pt x="54878" y="655353"/>
                    <a:pt x="62461" y="675575"/>
                  </a:cubicBezTo>
                  <a:cubicBezTo>
                    <a:pt x="66914" y="687450"/>
                    <a:pt x="70482" y="699638"/>
                    <a:pt x="74493" y="711670"/>
                  </a:cubicBezTo>
                  <a:cubicBezTo>
                    <a:pt x="88979" y="1073843"/>
                    <a:pt x="93083" y="997787"/>
                    <a:pt x="74493" y="1397470"/>
                  </a:cubicBezTo>
                  <a:cubicBezTo>
                    <a:pt x="68156" y="1533711"/>
                    <a:pt x="84746" y="1496389"/>
                    <a:pt x="38398" y="1565912"/>
                  </a:cubicBezTo>
                  <a:cubicBezTo>
                    <a:pt x="0" y="1757898"/>
                    <a:pt x="11137" y="1676120"/>
                    <a:pt x="50429" y="2059207"/>
                  </a:cubicBezTo>
                  <a:cubicBezTo>
                    <a:pt x="51904" y="2073592"/>
                    <a:pt x="66472" y="2083270"/>
                    <a:pt x="74493" y="2095301"/>
                  </a:cubicBezTo>
                  <a:cubicBezTo>
                    <a:pt x="78503" y="2107333"/>
                    <a:pt x="78405" y="2121653"/>
                    <a:pt x="86524" y="2131396"/>
                  </a:cubicBezTo>
                  <a:cubicBezTo>
                    <a:pt x="95850" y="2142587"/>
                    <a:pt x="154287" y="2180582"/>
                    <a:pt x="170745" y="2191554"/>
                  </a:cubicBezTo>
                  <a:cubicBezTo>
                    <a:pt x="211398" y="2354157"/>
                    <a:pt x="140331" y="2056534"/>
                    <a:pt x="194808" y="2492343"/>
                  </a:cubicBezTo>
                  <a:cubicBezTo>
                    <a:pt x="196602" y="2506692"/>
                    <a:pt x="210851" y="2516406"/>
                    <a:pt x="218872" y="2528438"/>
                  </a:cubicBezTo>
                  <a:cubicBezTo>
                    <a:pt x="220789" y="2534188"/>
                    <a:pt x="251261" y="2636952"/>
                    <a:pt x="266998" y="2648754"/>
                  </a:cubicBezTo>
                  <a:cubicBezTo>
                    <a:pt x="287290" y="2663973"/>
                    <a:pt x="316500" y="2661474"/>
                    <a:pt x="339187" y="2672817"/>
                  </a:cubicBezTo>
                  <a:cubicBezTo>
                    <a:pt x="412679" y="2709562"/>
                    <a:pt x="369558" y="2694343"/>
                    <a:pt x="471535" y="2708912"/>
                  </a:cubicBezTo>
                  <a:cubicBezTo>
                    <a:pt x="588424" y="2701119"/>
                    <a:pt x="623467" y="2738572"/>
                    <a:pt x="676072" y="2672817"/>
                  </a:cubicBezTo>
                  <a:cubicBezTo>
                    <a:pt x="685105" y="2661526"/>
                    <a:pt x="692114" y="2648754"/>
                    <a:pt x="700135" y="2636722"/>
                  </a:cubicBezTo>
                  <a:cubicBezTo>
                    <a:pt x="681999" y="2437230"/>
                    <a:pt x="697531" y="2571668"/>
                    <a:pt x="676072" y="2432186"/>
                  </a:cubicBezTo>
                  <a:cubicBezTo>
                    <a:pt x="671632" y="2403327"/>
                    <a:pt x="662042" y="2321252"/>
                    <a:pt x="652008" y="2287807"/>
                  </a:cubicBezTo>
                  <a:cubicBezTo>
                    <a:pt x="645802" y="2267121"/>
                    <a:pt x="635326" y="2247946"/>
                    <a:pt x="627945" y="2227649"/>
                  </a:cubicBezTo>
                  <a:cubicBezTo>
                    <a:pt x="619277" y="2203811"/>
                    <a:pt x="603882" y="2155459"/>
                    <a:pt x="603882" y="2155459"/>
                  </a:cubicBezTo>
                  <a:cubicBezTo>
                    <a:pt x="586961" y="2020089"/>
                    <a:pt x="580939" y="2018539"/>
                    <a:pt x="603882" y="1842638"/>
                  </a:cubicBezTo>
                  <a:cubicBezTo>
                    <a:pt x="606675" y="1821222"/>
                    <a:pt x="620362" y="1802702"/>
                    <a:pt x="627945" y="1782480"/>
                  </a:cubicBezTo>
                  <a:cubicBezTo>
                    <a:pt x="643803" y="1740193"/>
                    <a:pt x="641749" y="1737525"/>
                    <a:pt x="652008" y="1686228"/>
                  </a:cubicBezTo>
                  <a:cubicBezTo>
                    <a:pt x="647998" y="1529817"/>
                    <a:pt x="637025" y="1373430"/>
                    <a:pt x="639977" y="1216996"/>
                  </a:cubicBezTo>
                  <a:cubicBezTo>
                    <a:pt x="642189" y="1099761"/>
                    <a:pt x="657481" y="1068231"/>
                    <a:pt x="688103" y="976364"/>
                  </a:cubicBezTo>
                  <a:lnTo>
                    <a:pt x="712166" y="904175"/>
                  </a:lnTo>
                  <a:lnTo>
                    <a:pt x="724198" y="868080"/>
                  </a:lnTo>
                  <a:cubicBezTo>
                    <a:pt x="728208" y="819954"/>
                    <a:pt x="736229" y="771994"/>
                    <a:pt x="736229" y="723701"/>
                  </a:cubicBezTo>
                  <a:cubicBezTo>
                    <a:pt x="736229" y="533953"/>
                    <a:pt x="727784" y="669435"/>
                    <a:pt x="700135" y="531196"/>
                  </a:cubicBezTo>
                  <a:cubicBezTo>
                    <a:pt x="696124" y="511143"/>
                    <a:pt x="694570" y="490438"/>
                    <a:pt x="688103" y="471038"/>
                  </a:cubicBezTo>
                  <a:cubicBezTo>
                    <a:pt x="677926" y="440509"/>
                    <a:pt x="657579" y="413221"/>
                    <a:pt x="639977" y="386817"/>
                  </a:cubicBezTo>
                  <a:cubicBezTo>
                    <a:pt x="620735" y="175163"/>
                    <a:pt x="643688" y="315584"/>
                    <a:pt x="615914" y="218375"/>
                  </a:cubicBezTo>
                  <a:cubicBezTo>
                    <a:pt x="607352" y="188407"/>
                    <a:pt x="606953" y="155862"/>
                    <a:pt x="579819" y="134154"/>
                  </a:cubicBezTo>
                  <a:cubicBezTo>
                    <a:pt x="571972" y="127876"/>
                    <a:pt x="498745" y="110878"/>
                    <a:pt x="495598" y="110091"/>
                  </a:cubicBezTo>
                  <a:cubicBezTo>
                    <a:pt x="487577" y="98059"/>
                    <a:pt x="477231" y="87287"/>
                    <a:pt x="471535" y="73996"/>
                  </a:cubicBezTo>
                  <a:cubicBezTo>
                    <a:pt x="457558" y="41382"/>
                    <a:pt x="471535" y="43917"/>
                    <a:pt x="471535" y="37901"/>
                  </a:cubicBezTo>
                  <a:close/>
                </a:path>
              </a:pathLst>
            </a:cu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28184" y="692696"/>
              <a:ext cx="164981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800" dirty="0" smtClean="0">
                  <a:solidFill>
                    <a:schemeClr val="accent2"/>
                  </a:solidFill>
                </a:rPr>
                <a:t>Проблема</a:t>
              </a:r>
            </a:p>
            <a:p>
              <a:r>
                <a:rPr lang="ru-RU" sz="1800" dirty="0" smtClean="0">
                  <a:solidFill>
                    <a:schemeClr val="accent2"/>
                  </a:solidFill>
                </a:rPr>
                <a:t>сохранения</a:t>
              </a:r>
            </a:p>
            <a:p>
              <a:r>
                <a:rPr lang="ru-RU" sz="1800" dirty="0" smtClean="0">
                  <a:solidFill>
                    <a:schemeClr val="accent2"/>
                  </a:solidFill>
                </a:rPr>
                <a:t>управляемости</a:t>
              </a:r>
              <a:endParaRPr lang="ru-RU" sz="1800" dirty="0">
                <a:solidFill>
                  <a:schemeClr val="accent2"/>
                </a:solidFill>
              </a:endParaRPr>
            </a:p>
          </p:txBody>
        </p:sp>
        <p:cxnSp>
          <p:nvCxnSpPr>
            <p:cNvPr id="17" name="Прямая со стрелкой 16"/>
            <p:cNvCxnSpPr>
              <a:stCxn id="15" idx="2"/>
              <a:endCxn id="14" idx="7"/>
            </p:cNvCxnSpPr>
            <p:nvPr/>
          </p:nvCxnSpPr>
          <p:spPr bwMode="auto">
            <a:xfrm>
              <a:off x="7053090" y="1616026"/>
              <a:ext cx="1477299" cy="9467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Новая презентация">
  <a:themeElements>
    <a:clrScheme name="Новая презентаци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Новая презентаци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Новая презентаци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овая презентация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BBC1A0FF4511C4EB9DCA7637082EE21" ma:contentTypeVersion="1" ma:contentTypeDescription="Создание документа." ma:contentTypeScope="" ma:versionID="8a04f7e40ca8541b9ac9469e518bd7e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4637341-4997-4DF0-B8D5-5DA1DD36D0CB}"/>
</file>

<file path=customXml/itemProps2.xml><?xml version="1.0" encoding="utf-8"?>
<ds:datastoreItem xmlns:ds="http://schemas.openxmlformats.org/officeDocument/2006/customXml" ds:itemID="{ED56CE86-C80F-4839-BB7A-B3F63268AFD8}"/>
</file>

<file path=customXml/itemProps3.xml><?xml version="1.0" encoding="utf-8"?>
<ds:datastoreItem xmlns:ds="http://schemas.openxmlformats.org/officeDocument/2006/customXml" ds:itemID="{7CD87869-CC80-4CFB-A7A1-38DFDF418B54}"/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Office\Шаблоны\Новая презентация.pot</Template>
  <TotalTime>10609</TotalTime>
  <Words>377</Words>
  <Application>Microsoft Office PowerPoint</Application>
  <PresentationFormat>Экран (4:3)</PresentationFormat>
  <Paragraphs>103</Paragraphs>
  <Slides>14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Новая презентация</vt:lpstr>
      <vt:lpstr>Диаграмма</vt:lpstr>
      <vt:lpstr>Документ Microsoft Office Word 97 - 2003</vt:lpstr>
      <vt:lpstr>Microsoft Graph Chart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Андрей</dc:creator>
  <cp:lastModifiedBy>Андрей</cp:lastModifiedBy>
  <cp:revision>449</cp:revision>
  <dcterms:created xsi:type="dcterms:W3CDTF">2006-02-26T12:01:57Z</dcterms:created>
  <dcterms:modified xsi:type="dcterms:W3CDTF">2015-11-29T23:30:58Z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0x0101008BBC1A0FF4511C4EB9DCA7637082EE21</vt:lpwstr>
  </property>
</Properties>
</file>