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0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70" r:id="rId6"/>
    <p:sldId id="266" r:id="rId7"/>
    <p:sldId id="267" r:id="rId8"/>
    <p:sldId id="271" r:id="rId9"/>
    <p:sldId id="268" r:id="rId10"/>
    <p:sldId id="269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A5B"/>
    <a:srgbClr val="FF6A47"/>
    <a:srgbClr val="FF643F"/>
    <a:srgbClr val="FF5D37"/>
    <a:srgbClr val="FFAE9B"/>
    <a:srgbClr val="FF4B21"/>
    <a:srgbClr val="603C14"/>
    <a:srgbClr val="A20000"/>
    <a:srgbClr val="F0C13E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709" autoAdjust="0"/>
  </p:normalViewPr>
  <p:slideViewPr>
    <p:cSldViewPr>
      <p:cViewPr varScale="1">
        <p:scale>
          <a:sx n="107" d="100"/>
          <a:sy n="107" d="100"/>
        </p:scale>
        <p:origin x="-165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6D6EA-E6CD-473C-92FC-BA8EE1EE8419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848F-E214-4072-8162-B8D844B89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28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8407-B23A-4BBE-9D2F-749530846051}" type="datetime1">
              <a:rPr lang="ru-RU" smtClean="0"/>
              <a:t>10.11.2014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5BC3-99C4-4963-8DBE-F2C76D426A8E}" type="datetime1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A46-CB68-49E1-9A08-1E50E70D8AC5}" type="datetime1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C610-3382-4CBA-8504-BC96159A2995}" type="datetime1">
              <a:rPr lang="ru-RU" smtClean="0"/>
              <a:t>10.11.2014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94C-D6DF-4FF6-B831-3A4181E1E7C7}" type="datetime1">
              <a:rPr lang="ru-RU" smtClean="0"/>
              <a:t>10.11.2014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4707-E8AA-443C-82A2-6BAEEE86CC28}" type="datetime1">
              <a:rPr lang="ru-RU" smtClean="0"/>
              <a:t>10.11.2014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C082-88C0-4B90-9DDC-C386FB2BD94E}" type="datetime1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EECC-A3D9-4B09-BA53-7753174A1724}" type="datetime1">
              <a:rPr lang="ru-RU" smtClean="0"/>
              <a:t>10.11.2014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1F0-7879-4F38-BB5E-3E4C516B6574}" type="datetime1">
              <a:rPr lang="ru-RU" smtClean="0"/>
              <a:t>10.11.2014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3114-44B1-42AC-92D5-C40B39EF6E0B}" type="datetime1">
              <a:rPr lang="ru-RU" smtClean="0"/>
              <a:t>10.11.2014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1534-0C9F-44BF-9D7A-A3AD494763EC}" type="datetime1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D4B54B-F3AA-452D-853C-46A309CB6657}" type="datetime1">
              <a:rPr lang="ru-RU" smtClean="0"/>
              <a:t>10.11.2014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AC6C8C-92DA-411B-8576-06D622026F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02624" cy="26642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Новая концепция сбора и анализа финансовой информации и ее влияние на формирование управленческих решений</a:t>
            </a:r>
            <a:r>
              <a:rPr lang="ru-RU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dirty="0">
              <a:solidFill>
                <a:srgbClr val="B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7488832" cy="2232248"/>
          </a:xfrm>
        </p:spPr>
        <p:txBody>
          <a:bodyPr>
            <a:normAutofit/>
          </a:bodyPr>
          <a:lstStyle/>
          <a:p>
            <a:pPr algn="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Ушанов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 Владимирович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К.э.н., доцент кафедры «Стратегический и антикризисный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менеджмент»,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Президиума Совета Ассоциации российских банков,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Совета Ассоциации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25 ноября 2014г.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G:\Новая папка (8)\БРК 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9"/>
            <a:ext cx="2088232" cy="81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4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147248" cy="3096344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Спасибо </a:t>
            </a:r>
            <a:br>
              <a:rPr lang="ru-RU" sz="8800" dirty="0" smtClean="0"/>
            </a:br>
            <a:r>
              <a:rPr lang="ru-RU" sz="8800" dirty="0" smtClean="0"/>
              <a:t>за внимание!</a:t>
            </a:r>
            <a:endParaRPr lang="ru-RU" sz="8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7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03976" cy="962744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Достоверность информации</a:t>
            </a:r>
            <a:endParaRPr lang="ru-RU" sz="4000" dirty="0">
              <a:solidFill>
                <a:srgbClr val="B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556792"/>
            <a:ext cx="7083896" cy="4752528"/>
          </a:xfrm>
        </p:spPr>
        <p:txBody>
          <a:bodyPr>
            <a:normAutofit fontScale="92500" lnSpcReduction="20000"/>
          </a:bodyPr>
          <a:lstStyle/>
          <a:p>
            <a:pPr marL="2414588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правленческий учет на предприятиях и организациях;</a:t>
            </a:r>
          </a:p>
          <a:p>
            <a:pPr marL="2414588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макроэкономический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регулирование; </a:t>
            </a:r>
          </a:p>
          <a:p>
            <a:pPr marL="2414588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коммерческими банками и другими участниками финансового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4588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налоговое администрирование; </a:t>
            </a:r>
          </a:p>
          <a:p>
            <a:pPr marL="2414588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расходами бюджетных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средств; </a:t>
            </a:r>
          </a:p>
          <a:p>
            <a:pPr marL="2414588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валютный контроль; </a:t>
            </a:r>
          </a:p>
          <a:p>
            <a:pPr marL="2414588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легализации доходов, полученных преступным путем, и финансированию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0AC6C8C-92DA-411B-8576-06D622026F28}" type="slidenum">
              <a:rPr lang="ru-RU" b="1" smtClean="0">
                <a:solidFill>
                  <a:schemeClr val="accent4">
                    <a:lumMod val="50000"/>
                  </a:schemeClr>
                </a:solidFill>
              </a:rPr>
              <a:t>2</a:t>
            </a:fld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0"/>
            <a:ext cx="762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163" y="1407502"/>
            <a:ext cx="9113837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3212420" y="1772816"/>
            <a:ext cx="792088" cy="424847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13216" y="2996952"/>
            <a:ext cx="2364499" cy="1800200"/>
          </a:xfrm>
          <a:prstGeom prst="ellipse">
            <a:avLst/>
          </a:prstGeom>
          <a:solidFill>
            <a:schemeClr val="bg2">
              <a:lumMod val="9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Нуждаются в </a:t>
            </a: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остоверной информации</a:t>
            </a:r>
            <a:endParaRPr lang="ru-RU" sz="19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76413"/>
            <a:ext cx="7653536" cy="864096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anchor="ctr">
            <a:normAutofit/>
          </a:bodyPr>
          <a:lstStyle/>
          <a:p>
            <a:pPr algn="ctr"/>
            <a:r>
              <a:rPr lang="ru-RU" sz="4000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 информации</a:t>
            </a:r>
            <a:endParaRPr lang="ru-RU" sz="4000" dirty="0">
              <a:solidFill>
                <a:srgbClr val="B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992888" cy="2160240"/>
          </a:xfrm>
          <a:solidFill>
            <a:schemeClr val="bg2">
              <a:lumMod val="90000"/>
            </a:schemeClr>
          </a:solidFill>
          <a:effectLst>
            <a:glow rad="63500">
              <a:schemeClr val="bg2">
                <a:lumMod val="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softEdge rad="1270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300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</a:t>
            </a:r>
            <a:r>
              <a:rPr lang="ru-RU" sz="33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Центральным банком Российской Федерации, налоговыми и другими органами от хозяйствующих субъектов</a:t>
            </a:r>
            <a:r>
              <a:rPr lang="ru-RU" sz="3300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34622" y="6453336"/>
            <a:ext cx="758952" cy="246888"/>
          </a:xfrm>
        </p:spPr>
        <p:txBody>
          <a:bodyPr>
            <a:noAutofit/>
          </a:bodyPr>
          <a:lstStyle/>
          <a:p>
            <a:fld id="{00AC6C8C-92DA-411B-8576-06D622026F28}" type="slidenum">
              <a:rPr lang="ru-RU" b="1" smtClean="0">
                <a:solidFill>
                  <a:schemeClr val="accent4">
                    <a:lumMod val="50000"/>
                  </a:schemeClr>
                </a:solidFill>
              </a:rPr>
              <a:t>3</a:t>
            </a:fld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6169" y="0"/>
            <a:ext cx="762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340998"/>
            <a:ext cx="9113837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10800000" flipV="1">
            <a:off x="2728878" y="4253455"/>
            <a:ext cx="6264696" cy="163339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indent="457200" algn="just">
              <a:spcBef>
                <a:spcPts val="0"/>
              </a:spcBef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содержаться субъективные искажения, которые не отражают реальное финансовое положение хозяйствующих субъектов, 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маскировать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существующий теневой оборот в экономике страны.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92766" y="5585211"/>
            <a:ext cx="360040" cy="341283"/>
          </a:xfrm>
          <a:prstGeom prst="ellipse">
            <a:avLst/>
          </a:prstGeom>
          <a:solidFill>
            <a:srgbClr val="D0262A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12"/>
          <p:cNvSpPr/>
          <p:nvPr/>
        </p:nvSpPr>
        <p:spPr>
          <a:xfrm rot="10800000">
            <a:off x="1983478" y="4391728"/>
            <a:ext cx="504056" cy="1034737"/>
          </a:xfrm>
          <a:prstGeom prst="trapezoid">
            <a:avLst/>
          </a:prstGeom>
          <a:solidFill>
            <a:srgbClr val="D0262A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45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143000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anchor="ctr"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Достоверный источник информации -- </a:t>
            </a:r>
            <a:endParaRPr lang="ru-RU" sz="4000" dirty="0">
              <a:solidFill>
                <a:srgbClr val="B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8163606" cy="1440160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bg2">
                <a:lumMod val="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(ПЛАТЕЖНЫЕ ПОРУЧЕНИЯ, ПЛАТЕЖНЫЕ ТРЕБОВАНИЯ И Т.Д.).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0AC6C8C-92DA-411B-8576-06D622026F28}" type="slidenum">
              <a:rPr lang="ru-RU" b="1" smtClean="0">
                <a:solidFill>
                  <a:schemeClr val="accent4">
                    <a:lumMod val="50000"/>
                  </a:schemeClr>
                </a:solidFill>
              </a:rPr>
              <a:t>4</a:t>
            </a:fld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0"/>
            <a:ext cx="762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870" y="1416025"/>
            <a:ext cx="9113837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87624" y="4005687"/>
            <a:ext cx="6300192" cy="126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r">
              <a:spcBef>
                <a:spcPts val="0"/>
              </a:spcBef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Обслуживают весь существующий безналичный оборот товаров и услуг</a:t>
            </a:r>
          </a:p>
          <a:p>
            <a:pPr algn="r"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триллиона штук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1763688" y="3536093"/>
            <a:ext cx="1872208" cy="2664296"/>
          </a:xfrm>
          <a:prstGeom prst="curv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10800000">
            <a:off x="6372200" y="3295180"/>
            <a:ext cx="1543058" cy="2685078"/>
          </a:xfrm>
          <a:prstGeom prst="curv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4134876" y="4513170"/>
            <a:ext cx="1209055" cy="648073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184" y="260648"/>
            <a:ext cx="7954408" cy="1296144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anchor="ctr">
            <a:normAutofit fontScale="90000"/>
          </a:bodyPr>
          <a:lstStyle/>
          <a:p>
            <a:pPr algn="ctr"/>
            <a:r>
              <a:rPr lang="ru-RU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</a:t>
            </a:r>
            <a:r>
              <a:rPr lang="ru-RU" sz="4000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</a:t>
            </a:r>
            <a:r>
              <a:rPr lang="ru-RU" sz="4000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ФОРМАЛИЗАЦИЯ РЕКВИЗИТОВ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340" y="1988839"/>
            <a:ext cx="8236024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разработать и утвердить </a:t>
            </a:r>
            <a:r>
              <a:rPr lang="ru-RU" sz="4400" b="1" dirty="0"/>
              <a:t>ОБЩЕРОССИЙСКИЙ КЛАССИФИКАТОР НАЗНАЧЕНИЯ ПЛАТЕЖА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5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163" y="1725191"/>
            <a:ext cx="9113837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1500" y="0"/>
            <a:ext cx="762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102154" y="5112978"/>
            <a:ext cx="5410944" cy="27691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Формализация поля «назначение платежа»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0210">
            <a:off x="6020075" y="4431412"/>
            <a:ext cx="3149765" cy="2362324"/>
          </a:xfrm>
          <a:prstGeom prst="rect">
            <a:avLst/>
          </a:prstGeom>
          <a:effectLst>
            <a:glow rad="952500">
              <a:schemeClr val="accent1">
                <a:satMod val="175000"/>
                <a:alpha val="0"/>
              </a:schemeClr>
            </a:glow>
            <a:reflection stA="0" endPos="65000" dist="50800" dir="5400000" sy="-100000" algn="bl" rotWithShape="0"/>
            <a:softEdge rad="571500"/>
          </a:effectLst>
        </p:spPr>
      </p:pic>
    </p:spTree>
    <p:extLst>
      <p:ext uri="{BB962C8B-B14F-4D97-AF65-F5344CB8AC3E}">
        <p14:creationId xmlns:p14="http://schemas.microsoft.com/office/powerpoint/2010/main" val="1924207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962299" cy="1047750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anchor="ctr">
            <a:normAutofit/>
          </a:bodyPr>
          <a:lstStyle/>
          <a:p>
            <a:pPr algn="ctr"/>
            <a:r>
              <a:rPr lang="ru-RU" sz="4000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ошибок будет мало?</a:t>
            </a:r>
            <a:endParaRPr lang="ru-RU" sz="4000" dirty="0">
              <a:solidFill>
                <a:srgbClr val="B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529" y="1646440"/>
            <a:ext cx="3969258" cy="4680520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классификатора </a:t>
            </a:r>
            <a:r>
              <a:rPr lang="ru-RU" sz="21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 </a:t>
            </a:r>
            <a:r>
              <a:rPr lang="ru-RU" sz="2100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</a:t>
            </a:r>
            <a:r>
              <a:rPr lang="ru-RU" sz="21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бухгалтерского  учета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бюджетных организаций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кредитных организаций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 банка Российской Федерации.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0AC6C8C-92DA-411B-8576-06D622026F28}" type="slidenum">
              <a:rPr lang="ru-RU" b="1" smtClean="0">
                <a:solidFill>
                  <a:schemeClr val="accent4">
                    <a:lumMod val="50000"/>
                  </a:schemeClr>
                </a:solidFill>
              </a:rPr>
              <a:t>6</a:t>
            </a:fld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0"/>
            <a:ext cx="762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8225" y="1382696"/>
            <a:ext cx="9113837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22769" y="1916832"/>
            <a:ext cx="2520280" cy="378783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Компактный перечень (содержащий 120 кодов) полностью описывают движение всех денежных потоков современного рынка.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4766585" y="3068960"/>
            <a:ext cx="1656184" cy="1263485"/>
          </a:xfrm>
          <a:prstGeom prst="mathEqual">
            <a:avLst/>
          </a:prstGeom>
          <a:solidFill>
            <a:schemeClr val="bg2">
              <a:lumMod val="75000"/>
            </a:schemeClr>
          </a:solidFill>
          <a:ln>
            <a:solidFill>
              <a:srgbClr val="F0C1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136904" cy="792088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anchor="ctr">
            <a:normAutofit/>
          </a:bodyPr>
          <a:lstStyle/>
          <a:p>
            <a:pPr algn="ctr"/>
            <a:r>
              <a:rPr lang="ru-RU" sz="4000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 </a:t>
            </a:r>
            <a:r>
              <a:rPr lang="ru-RU" sz="40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</a:t>
            </a:r>
            <a:r>
              <a:rPr lang="ru-RU" sz="4000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</a:t>
            </a:r>
            <a:endParaRPr lang="ru-RU" sz="4000" dirty="0">
              <a:solidFill>
                <a:srgbClr val="B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8305800" cy="525658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 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государственного управления </a:t>
            </a:r>
            <a:r>
              <a:rPr lang="ru-RU" sz="38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слайд №2)</a:t>
            </a:r>
            <a:endParaRPr lang="ru-RU" sz="38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800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автоматизации оформления </a:t>
            </a:r>
            <a:r>
              <a:rPr lang="ru-RU" sz="38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обработки первичных расчетных </a:t>
            </a:r>
            <a:r>
              <a:rPr lang="ru-RU" sz="3800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800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управленческого </a:t>
            </a:r>
            <a:r>
              <a:rPr lang="ru-RU" sz="38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и анализа в организациях и предприятиях, как государственной, так и частной формы </a:t>
            </a:r>
            <a:r>
              <a:rPr lang="ru-RU" sz="3800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собственности;</a:t>
            </a:r>
            <a:endParaRPr lang="ru-RU" sz="3800" dirty="0" smtClean="0">
              <a:solidFill>
                <a:srgbClr val="603C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8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800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sz="38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в разработке стандартов финансовых услуг в рамках международного сообщества.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00AC6C8C-92DA-411B-8576-06D622026F28}" type="slidenum">
              <a:rPr lang="ru-RU" b="1" smtClean="0">
                <a:solidFill>
                  <a:schemeClr val="accent4">
                    <a:lumMod val="50000"/>
                  </a:schemeClr>
                </a:solidFill>
              </a:rPr>
              <a:t>7</a:t>
            </a:fld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0"/>
            <a:ext cx="762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62" y="1269554"/>
            <a:ext cx="9113837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68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0"/>
            <a:ext cx="762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6" y="189760"/>
            <a:ext cx="859904" cy="10196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04" y="188640"/>
            <a:ext cx="8350696" cy="13681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b="1" dirty="0" smtClean="0">
                <a:effectLst/>
              </a:rPr>
              <a:t>ПРАВИТЕЛЬСТВО </a:t>
            </a:r>
            <a:r>
              <a:rPr lang="ru-RU" sz="2800" b="1" dirty="0">
                <a:effectLst/>
              </a:rPr>
              <a:t>РОССИЙСКОЙ </a:t>
            </a:r>
            <a:r>
              <a:rPr lang="ru-RU" sz="2800" b="1" dirty="0" smtClean="0">
                <a:effectLst/>
              </a:rPr>
              <a:t>ФЕДЕРАЦИИ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b="1" dirty="0" smtClean="0">
                <a:effectLst/>
              </a:rPr>
              <a:t>РАСПОРЯЖЕНИЕ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dirty="0">
                <a:effectLst/>
              </a:rPr>
              <a:t>от 10 мая 2014 г. N 793-р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 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44824"/>
            <a:ext cx="8305800" cy="4680520"/>
          </a:xfrm>
        </p:spPr>
        <p:txBody>
          <a:bodyPr>
            <a:normAutofit fontScale="55000" lnSpcReduction="20000"/>
          </a:bodyPr>
          <a:lstStyle/>
          <a:p>
            <a:pPr marL="84138" indent="601663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прилагаемую </a:t>
            </a:r>
            <a:r>
              <a:rPr lang="ru-RU" sz="3600" b="1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Концепцию методологии </a:t>
            </a:r>
            <a:r>
              <a:rPr lang="ru-RU" sz="3600" b="1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систематизации и кодирования информации</a:t>
            </a:r>
            <a:r>
              <a:rPr lang="ru-RU" sz="36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совершенствования и актуализации общероссийских классификаторов, реестров и информационных ресурсов.</a:t>
            </a:r>
          </a:p>
          <a:p>
            <a:pPr marL="84138" indent="601663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</a:t>
            </a:r>
            <a:r>
              <a:rPr lang="ru-RU" sz="3600" b="1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государственной власти </a:t>
            </a:r>
            <a:r>
              <a:rPr lang="ru-RU" sz="36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Российской Федерации и органам местного самоуправления </a:t>
            </a:r>
            <a:r>
              <a:rPr lang="ru-RU" sz="3600" b="1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руководствоваться </a:t>
            </a:r>
            <a:r>
              <a:rPr lang="ru-RU" sz="3600" b="1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 Концепции</a:t>
            </a:r>
            <a:r>
              <a:rPr lang="ru-RU" sz="3600" dirty="0" smtClean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rgbClr val="603C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настоящим распоряжением, при решении задач в сфере систематизации и кодирования информации, а также совершенствования и актуализации информационных ресурсов.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6C8C-92DA-411B-8576-06D622026F28}" type="slidenum">
              <a:rPr lang="ru-RU" smtClean="0"/>
              <a:t>8</a:t>
            </a:fld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302" y="1605558"/>
            <a:ext cx="9113837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87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39"/>
            <a:ext cx="8136904" cy="1440161"/>
          </a:xfr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anchor="ctr">
            <a:normAutofit/>
          </a:bodyPr>
          <a:lstStyle/>
          <a:p>
            <a:pPr algn="ctr"/>
            <a:r>
              <a:rPr lang="ru-RU" sz="27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Концепция сбора и анализа финансовой информации.</a:t>
            </a:r>
            <a:br>
              <a:rPr lang="ru-RU" sz="27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Необходимые меры</a:t>
            </a:r>
            <a:r>
              <a:rPr lang="ru-RU" sz="2800" b="1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700" b="1" dirty="0">
              <a:solidFill>
                <a:srgbClr val="B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44824"/>
            <a:ext cx="8278688" cy="4896544"/>
          </a:xfrm>
        </p:spPr>
        <p:txBody>
          <a:bodyPr>
            <a:normAutofit fontScale="25000" lnSpcReduction="20000"/>
          </a:bodyPr>
          <a:lstStyle/>
          <a:p>
            <a:pPr marL="714375" lvl="0" indent="-371475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код назначения платежа обязательным реквизитом расчетных документов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627063" lvl="0" indent="342900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Общероссийский классификатор назначения платежа;</a:t>
            </a:r>
          </a:p>
          <a:p>
            <a:pPr marL="627063" indent="342900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бухгалтеров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работников расчетного блока и кодификации по использованию ВКНП при составлении расчетных документов, а так же при присвоении регистрационных номеров хозяйственным договорам.</a:t>
            </a:r>
          </a:p>
          <a:p>
            <a:pPr marL="714375" lvl="0" indent="-371475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2"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макроэкономического анализа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том числе инфляция, курс рубля, темпы роста экономики);</a:t>
            </a:r>
          </a:p>
          <a:p>
            <a:pPr marL="714375" lvl="0" indent="-371475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2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наблюдения за субъектами рыночных отношений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(государственного регулирования экономических процессов, налогового администрирования, борьбы с бюджетными хищениями, противодействия легализации доходов, полученных преступным путем и финансирования терроризма, а также противодействия прочим экономическим преступлениям);</a:t>
            </a:r>
          </a:p>
          <a:p>
            <a:pPr marL="714375" lvl="0" indent="-371475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2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Мониторинги финансовых рисков (хозяйственная деятельность субъектов рыночных отношений);</a:t>
            </a:r>
          </a:p>
          <a:p>
            <a:pPr marL="714375" lvl="0" indent="-371475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2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стандартизации принципов присвоения регистрационных номеров хозяйственных договоров субъектами рыночных отношений;</a:t>
            </a:r>
          </a:p>
          <a:p>
            <a:pPr marL="714375" lvl="0" indent="-371475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2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международных стандартов кодирования поля назначения платежа в рамках ISO 20022 совместно со SWIFT и другими международными организациями, в том числе в рамках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ЕврАзЭС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ШОС;</a:t>
            </a:r>
          </a:p>
          <a:p>
            <a:pPr marL="714375" indent="-371475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2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ТЗ для ИАС (совместно с заинтересованными министерствами и ведомствами).</a:t>
            </a:r>
          </a:p>
          <a:p>
            <a:pPr lvl="0" indent="0" algn="just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00AC6C8C-92DA-411B-8576-06D622026F28}" type="slidenum">
              <a:rPr lang="ru-RU" b="1" smtClean="0">
                <a:solidFill>
                  <a:schemeClr val="accent4">
                    <a:lumMod val="50000"/>
                  </a:schemeClr>
                </a:solidFill>
              </a:rPr>
              <a:t>9</a:t>
            </a:fld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0"/>
            <a:ext cx="762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940" y="1729330"/>
            <a:ext cx="9113837" cy="9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82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BBC1A0FF4511C4EB9DCA7637082EE21" ma:contentTypeVersion="1" ma:contentTypeDescription="Создание документа." ma:contentTypeScope="" ma:versionID="8a04f7e40ca8541b9ac9469e518bd7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8ADB962-A698-42D5-9D54-A202463B0A4D}"/>
</file>

<file path=customXml/itemProps2.xml><?xml version="1.0" encoding="utf-8"?>
<ds:datastoreItem xmlns:ds="http://schemas.openxmlformats.org/officeDocument/2006/customXml" ds:itemID="{8A42D60B-E293-425E-9F98-6A3FDEA43B5D}"/>
</file>

<file path=customXml/itemProps3.xml><?xml version="1.0" encoding="utf-8"?>
<ds:datastoreItem xmlns:ds="http://schemas.openxmlformats.org/officeDocument/2006/customXml" ds:itemID="{B2203EB0-9EE5-4E9F-B139-7EE085C8D8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525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Новая концепция сбора и анализа финансовой информации и ее влияние на формирование управленческих решений  </vt:lpstr>
      <vt:lpstr>Достоверность информации</vt:lpstr>
      <vt:lpstr>Источник информации</vt:lpstr>
      <vt:lpstr>Достоверный источник информации -- </vt:lpstr>
      <vt:lpstr>ТРЕБОВАНИЯ ИАС – ФОРМАЛИЗАЦИЯ РЕКВИЗИТОВ</vt:lpstr>
      <vt:lpstr>Почему ошибок будет мало?</vt:lpstr>
      <vt:lpstr>Цели: повышение качества</vt:lpstr>
      <vt:lpstr>  ПРАВИТЕЛЬСТВО РОССИЙСКОЙ ФЕДЕРАЦИИ РАСПОРЯЖЕНИЕ от 10 мая 2014 г. N 793-р   </vt:lpstr>
      <vt:lpstr>Новая Концепция сбора и анализа финансовой информации. Необходимые меры: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Кашпорова Кристина Сергеевна</dc:creator>
  <cp:lastModifiedBy>Кашпорова Кристина Сергеевна</cp:lastModifiedBy>
  <cp:revision>50</cp:revision>
  <cp:lastPrinted>2014-11-10T12:09:47Z</cp:lastPrinted>
  <dcterms:created xsi:type="dcterms:W3CDTF">2014-11-06T06:39:34Z</dcterms:created>
  <dcterms:modified xsi:type="dcterms:W3CDTF">2014-11-10T12:20:08Z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0x0101008BBC1A0FF4511C4EB9DCA7637082EE21</vt:lpwstr>
  </property>
</Properties>
</file>